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94" r:id="rId4"/>
    <p:sldId id="293" r:id="rId5"/>
    <p:sldId id="342" r:id="rId6"/>
    <p:sldId id="320" r:id="rId7"/>
    <p:sldId id="318" r:id="rId8"/>
    <p:sldId id="328" r:id="rId9"/>
    <p:sldId id="340" r:id="rId10"/>
    <p:sldId id="327" r:id="rId11"/>
    <p:sldId id="337" r:id="rId12"/>
    <p:sldId id="341" r:id="rId13"/>
    <p:sldId id="330" r:id="rId14"/>
    <p:sldId id="331" r:id="rId15"/>
    <p:sldId id="333" r:id="rId16"/>
    <p:sldId id="332" r:id="rId17"/>
    <p:sldId id="329" r:id="rId18"/>
    <p:sldId id="321" r:id="rId19"/>
    <p:sldId id="323" r:id="rId20"/>
    <p:sldId id="322" r:id="rId21"/>
    <p:sldId id="285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92632" autoAdjust="0"/>
  </p:normalViewPr>
  <p:slideViewPr>
    <p:cSldViewPr>
      <p:cViewPr varScale="1">
        <p:scale>
          <a:sx n="85" d="100"/>
          <a:sy n="85" d="100"/>
        </p:scale>
        <p:origin x="-129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549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13850D-F87A-4911-90BF-E6B5B8744281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A7D2E11F-995E-4093-9A6D-554CD2801751}">
      <dgm:prSet phldrT="[Tekst]"/>
      <dgm:spPr>
        <a:solidFill>
          <a:srgbClr val="04640D">
            <a:alpha val="80000"/>
          </a:srgbClr>
        </a:solidFill>
      </dgm:spPr>
      <dgm:t>
        <a:bodyPr/>
        <a:lstStyle/>
        <a:p>
          <a:r>
            <a:rPr lang="pl-PL" dirty="0" smtClean="0"/>
            <a:t>Producent</a:t>
          </a:r>
          <a:endParaRPr lang="pl-PL" dirty="0"/>
        </a:p>
      </dgm:t>
    </dgm:pt>
    <dgm:pt modelId="{D77D195A-4069-4B2E-A288-C2B55775B1B6}" type="parTrans" cxnId="{53F94B62-B539-41C2-8951-2F80BA7DAD4C}">
      <dgm:prSet/>
      <dgm:spPr/>
      <dgm:t>
        <a:bodyPr/>
        <a:lstStyle/>
        <a:p>
          <a:endParaRPr lang="pl-PL"/>
        </a:p>
      </dgm:t>
    </dgm:pt>
    <dgm:pt modelId="{0B7776B0-894D-4FD4-A211-26FBDA2F4D90}" type="sibTrans" cxnId="{53F94B62-B539-41C2-8951-2F80BA7DAD4C}">
      <dgm:prSet/>
      <dgm:spPr/>
      <dgm:t>
        <a:bodyPr/>
        <a:lstStyle/>
        <a:p>
          <a:endParaRPr lang="pl-PL"/>
        </a:p>
      </dgm:t>
    </dgm:pt>
    <dgm:pt modelId="{66D0F386-3C79-49EF-8594-E47746B11762}">
      <dgm:prSet phldrT="[Tekst]"/>
      <dgm:spPr>
        <a:solidFill>
          <a:srgbClr val="04640D">
            <a:alpha val="80000"/>
          </a:srgbClr>
        </a:solidFill>
      </dgm:spPr>
      <dgm:t>
        <a:bodyPr/>
        <a:lstStyle/>
        <a:p>
          <a:r>
            <a:rPr lang="pl-PL" dirty="0" smtClean="0"/>
            <a:t>Konsument</a:t>
          </a:r>
          <a:endParaRPr lang="pl-PL" dirty="0"/>
        </a:p>
      </dgm:t>
    </dgm:pt>
    <dgm:pt modelId="{6C0898FD-171A-4FDE-984A-EE714CB7DDDD}" type="parTrans" cxnId="{F2A9F28E-3FB2-4BD2-828B-710A3548B105}">
      <dgm:prSet/>
      <dgm:spPr/>
      <dgm:t>
        <a:bodyPr/>
        <a:lstStyle/>
        <a:p>
          <a:endParaRPr lang="pl-PL"/>
        </a:p>
      </dgm:t>
    </dgm:pt>
    <dgm:pt modelId="{E1FB296F-654F-4CB9-A2F9-087D884053D4}" type="sibTrans" cxnId="{F2A9F28E-3FB2-4BD2-828B-710A3548B105}">
      <dgm:prSet/>
      <dgm:spPr/>
      <dgm:t>
        <a:bodyPr/>
        <a:lstStyle/>
        <a:p>
          <a:endParaRPr lang="pl-PL"/>
        </a:p>
      </dgm:t>
    </dgm:pt>
    <dgm:pt modelId="{9894E9D6-7948-44D2-B950-61779ADECD45}">
      <dgm:prSet phldrT="[Tekst]"/>
      <dgm:spPr>
        <a:solidFill>
          <a:srgbClr val="04640D"/>
        </a:solidFill>
      </dgm:spPr>
      <dgm:t>
        <a:bodyPr/>
        <a:lstStyle/>
        <a:p>
          <a:r>
            <a:rPr lang="pl-PL" dirty="0" smtClean="0"/>
            <a:t>Prosument</a:t>
          </a:r>
          <a:endParaRPr lang="pl-PL" dirty="0"/>
        </a:p>
      </dgm:t>
    </dgm:pt>
    <dgm:pt modelId="{D0BBEA06-36AF-4E5F-B7CB-E2D086413A56}" type="parTrans" cxnId="{B6575D01-F78F-46ED-AB0E-3BD064FC10A9}">
      <dgm:prSet/>
      <dgm:spPr/>
      <dgm:t>
        <a:bodyPr/>
        <a:lstStyle/>
        <a:p>
          <a:endParaRPr lang="pl-PL"/>
        </a:p>
      </dgm:t>
    </dgm:pt>
    <dgm:pt modelId="{9EC1F5F4-38D5-42A5-9492-73A67298D1B1}" type="sibTrans" cxnId="{B6575D01-F78F-46ED-AB0E-3BD064FC10A9}">
      <dgm:prSet/>
      <dgm:spPr/>
      <dgm:t>
        <a:bodyPr/>
        <a:lstStyle/>
        <a:p>
          <a:endParaRPr lang="pl-PL"/>
        </a:p>
      </dgm:t>
    </dgm:pt>
    <dgm:pt modelId="{21F376C0-2E61-4AFB-A782-EA9D75A4E352}" type="pres">
      <dgm:prSet presAssocID="{5613850D-F87A-4911-90BF-E6B5B8744281}" presName="linearFlow" presStyleCnt="0">
        <dgm:presLayoutVars>
          <dgm:dir/>
          <dgm:resizeHandles val="exact"/>
        </dgm:presLayoutVars>
      </dgm:prSet>
      <dgm:spPr/>
    </dgm:pt>
    <dgm:pt modelId="{386C9228-5B70-4C2D-86FB-22B6E9DECD0A}" type="pres">
      <dgm:prSet presAssocID="{A7D2E11F-995E-4093-9A6D-554CD2801751}" presName="node" presStyleLbl="node1" presStyleIdx="0" presStyleCnt="3" custLinFactX="205804" custLinFactNeighborX="3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4E5417-A827-4CF4-9E71-9D3D930CD824}" type="pres">
      <dgm:prSet presAssocID="{0B7776B0-894D-4FD4-A211-26FBDA2F4D90}" presName="spacerL" presStyleCnt="0"/>
      <dgm:spPr/>
    </dgm:pt>
    <dgm:pt modelId="{C7D76ABE-D20E-4A53-8360-9B8AAA0ABD97}" type="pres">
      <dgm:prSet presAssocID="{0B7776B0-894D-4FD4-A211-26FBDA2F4D90}" presName="sibTrans" presStyleLbl="sibTrans2D1" presStyleIdx="0" presStyleCnt="2" custLinFactX="332324" custLinFactNeighborX="400000" custLinFactNeighborY="-292"/>
      <dgm:spPr/>
      <dgm:t>
        <a:bodyPr/>
        <a:lstStyle/>
        <a:p>
          <a:endParaRPr lang="pl-PL"/>
        </a:p>
      </dgm:t>
    </dgm:pt>
    <dgm:pt modelId="{EBBE43C9-E352-4A22-9522-6B717FB40677}" type="pres">
      <dgm:prSet presAssocID="{0B7776B0-894D-4FD4-A211-26FBDA2F4D90}" presName="spacerR" presStyleCnt="0"/>
      <dgm:spPr/>
    </dgm:pt>
    <dgm:pt modelId="{37ED0FEB-2EA5-4CEF-91D7-AA7B796D913C}" type="pres">
      <dgm:prSet presAssocID="{66D0F386-3C79-49EF-8594-E47746B11762}" presName="node" presStyleLbl="node1" presStyleIdx="1" presStyleCnt="3" custLinFactX="200000" custLinFactNeighborX="21486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8EC4DB-2C4A-4C81-8BF0-64B2BC4D88B0}" type="pres">
      <dgm:prSet presAssocID="{E1FB296F-654F-4CB9-A2F9-087D884053D4}" presName="spacerL" presStyleCnt="0"/>
      <dgm:spPr/>
    </dgm:pt>
    <dgm:pt modelId="{C22BDC78-B58D-4F2F-899B-1EE2746EE0CF}" type="pres">
      <dgm:prSet presAssocID="{E1FB296F-654F-4CB9-A2F9-087D884053D4}" presName="sibTrans" presStyleLbl="sibTrans2D1" presStyleIdx="1" presStyleCnt="2" custLinFactX="-171475" custLinFactNeighborX="-200000"/>
      <dgm:spPr/>
      <dgm:t>
        <a:bodyPr/>
        <a:lstStyle/>
        <a:p>
          <a:endParaRPr lang="pl-PL"/>
        </a:p>
      </dgm:t>
    </dgm:pt>
    <dgm:pt modelId="{83E25C80-E32A-473B-88AE-A64B3FD08C91}" type="pres">
      <dgm:prSet presAssocID="{E1FB296F-654F-4CB9-A2F9-087D884053D4}" presName="spacerR" presStyleCnt="0"/>
      <dgm:spPr/>
    </dgm:pt>
    <dgm:pt modelId="{0C069164-8641-4C1A-B24C-E6F486003DF1}" type="pres">
      <dgm:prSet presAssocID="{9894E9D6-7948-44D2-B950-61779ADECD45}" presName="node" presStyleLbl="node1" presStyleIdx="2" presStyleCnt="3" custScaleX="147365" custScaleY="141681" custLinFactX="-307685" custLinFactNeighborX="-4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2E866A5-1C8C-42BD-8EEE-7D87D758049F}" type="presOf" srcId="{9894E9D6-7948-44D2-B950-61779ADECD45}" destId="{0C069164-8641-4C1A-B24C-E6F486003DF1}" srcOrd="0" destOrd="0" presId="urn:microsoft.com/office/officeart/2005/8/layout/equation1"/>
    <dgm:cxn modelId="{6DF324DE-9966-41A3-93D4-C17A95F05D89}" type="presOf" srcId="{A7D2E11F-995E-4093-9A6D-554CD2801751}" destId="{386C9228-5B70-4C2D-86FB-22B6E9DECD0A}" srcOrd="0" destOrd="0" presId="urn:microsoft.com/office/officeart/2005/8/layout/equation1"/>
    <dgm:cxn modelId="{AE22849B-F90D-47D1-A679-E89DC799A116}" type="presOf" srcId="{66D0F386-3C79-49EF-8594-E47746B11762}" destId="{37ED0FEB-2EA5-4CEF-91D7-AA7B796D913C}" srcOrd="0" destOrd="0" presId="urn:microsoft.com/office/officeart/2005/8/layout/equation1"/>
    <dgm:cxn modelId="{B883E8A2-A559-4090-8ACC-DE3AD46B555B}" type="presOf" srcId="{0B7776B0-894D-4FD4-A211-26FBDA2F4D90}" destId="{C7D76ABE-D20E-4A53-8360-9B8AAA0ABD97}" srcOrd="0" destOrd="0" presId="urn:microsoft.com/office/officeart/2005/8/layout/equation1"/>
    <dgm:cxn modelId="{0C42A490-6375-4425-A621-4CCC4E0A0085}" type="presOf" srcId="{E1FB296F-654F-4CB9-A2F9-087D884053D4}" destId="{C22BDC78-B58D-4F2F-899B-1EE2746EE0CF}" srcOrd="0" destOrd="0" presId="urn:microsoft.com/office/officeart/2005/8/layout/equation1"/>
    <dgm:cxn modelId="{B6575D01-F78F-46ED-AB0E-3BD064FC10A9}" srcId="{5613850D-F87A-4911-90BF-E6B5B8744281}" destId="{9894E9D6-7948-44D2-B950-61779ADECD45}" srcOrd="2" destOrd="0" parTransId="{D0BBEA06-36AF-4E5F-B7CB-E2D086413A56}" sibTransId="{9EC1F5F4-38D5-42A5-9492-73A67298D1B1}"/>
    <dgm:cxn modelId="{FBE07113-8DC8-4478-B3A4-8DEB8519BB06}" type="presOf" srcId="{5613850D-F87A-4911-90BF-E6B5B8744281}" destId="{21F376C0-2E61-4AFB-A782-EA9D75A4E352}" srcOrd="0" destOrd="0" presId="urn:microsoft.com/office/officeart/2005/8/layout/equation1"/>
    <dgm:cxn modelId="{53F94B62-B539-41C2-8951-2F80BA7DAD4C}" srcId="{5613850D-F87A-4911-90BF-E6B5B8744281}" destId="{A7D2E11F-995E-4093-9A6D-554CD2801751}" srcOrd="0" destOrd="0" parTransId="{D77D195A-4069-4B2E-A288-C2B55775B1B6}" sibTransId="{0B7776B0-894D-4FD4-A211-26FBDA2F4D90}"/>
    <dgm:cxn modelId="{F2A9F28E-3FB2-4BD2-828B-710A3548B105}" srcId="{5613850D-F87A-4911-90BF-E6B5B8744281}" destId="{66D0F386-3C79-49EF-8594-E47746B11762}" srcOrd="1" destOrd="0" parTransId="{6C0898FD-171A-4FDE-984A-EE714CB7DDDD}" sibTransId="{E1FB296F-654F-4CB9-A2F9-087D884053D4}"/>
    <dgm:cxn modelId="{D5BD73DB-EB7E-41ED-9AF1-859F554BC8A0}" type="presParOf" srcId="{21F376C0-2E61-4AFB-A782-EA9D75A4E352}" destId="{386C9228-5B70-4C2D-86FB-22B6E9DECD0A}" srcOrd="0" destOrd="0" presId="urn:microsoft.com/office/officeart/2005/8/layout/equation1"/>
    <dgm:cxn modelId="{3FBDE768-98EB-44E7-ADB7-9A57CD3F7749}" type="presParOf" srcId="{21F376C0-2E61-4AFB-A782-EA9D75A4E352}" destId="{F44E5417-A827-4CF4-9E71-9D3D930CD824}" srcOrd="1" destOrd="0" presId="urn:microsoft.com/office/officeart/2005/8/layout/equation1"/>
    <dgm:cxn modelId="{7DC23442-6600-42D3-9857-AB2D656940BE}" type="presParOf" srcId="{21F376C0-2E61-4AFB-A782-EA9D75A4E352}" destId="{C7D76ABE-D20E-4A53-8360-9B8AAA0ABD97}" srcOrd="2" destOrd="0" presId="urn:microsoft.com/office/officeart/2005/8/layout/equation1"/>
    <dgm:cxn modelId="{A0A51C87-F049-4652-BD7F-F2AEA1708307}" type="presParOf" srcId="{21F376C0-2E61-4AFB-A782-EA9D75A4E352}" destId="{EBBE43C9-E352-4A22-9522-6B717FB40677}" srcOrd="3" destOrd="0" presId="urn:microsoft.com/office/officeart/2005/8/layout/equation1"/>
    <dgm:cxn modelId="{8F0A5CCA-805B-46D1-B7D4-4851CD9E8389}" type="presParOf" srcId="{21F376C0-2E61-4AFB-A782-EA9D75A4E352}" destId="{37ED0FEB-2EA5-4CEF-91D7-AA7B796D913C}" srcOrd="4" destOrd="0" presId="urn:microsoft.com/office/officeart/2005/8/layout/equation1"/>
    <dgm:cxn modelId="{45CD3928-60B3-4149-9453-54EC0E5A239B}" type="presParOf" srcId="{21F376C0-2E61-4AFB-A782-EA9D75A4E352}" destId="{978EC4DB-2C4A-4C81-8BF0-64B2BC4D88B0}" srcOrd="5" destOrd="0" presId="urn:microsoft.com/office/officeart/2005/8/layout/equation1"/>
    <dgm:cxn modelId="{6FDF481B-7821-47CA-813E-732DBD8B4E72}" type="presParOf" srcId="{21F376C0-2E61-4AFB-A782-EA9D75A4E352}" destId="{C22BDC78-B58D-4F2F-899B-1EE2746EE0CF}" srcOrd="6" destOrd="0" presId="urn:microsoft.com/office/officeart/2005/8/layout/equation1"/>
    <dgm:cxn modelId="{0864DC49-C901-4A2B-9168-63290CBD8611}" type="presParOf" srcId="{21F376C0-2E61-4AFB-A782-EA9D75A4E352}" destId="{83E25C80-E32A-473B-88AE-A64B3FD08C91}" srcOrd="7" destOrd="0" presId="urn:microsoft.com/office/officeart/2005/8/layout/equation1"/>
    <dgm:cxn modelId="{6AECAC4D-7B49-4831-AE5F-F3B5E24A7D6B}" type="presParOf" srcId="{21F376C0-2E61-4AFB-A782-EA9D75A4E352}" destId="{0C069164-8641-4C1A-B24C-E6F486003DF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2BA5A3-AAEC-447D-A10B-B03535E7E5B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8099466-21FC-46D2-A4A5-304C5053CA43}">
      <dgm:prSet/>
      <dgm:spPr>
        <a:solidFill>
          <a:srgbClr val="04640D"/>
        </a:solidFill>
      </dgm:spPr>
      <dgm:t>
        <a:bodyPr/>
        <a:lstStyle/>
        <a:p>
          <a:pPr rtl="0"/>
          <a:r>
            <a:rPr lang="pl-PL" dirty="0" smtClean="0"/>
            <a:t>Mniejsze obciążenie dla sieci elektroenergetycznych</a:t>
          </a:r>
          <a:endParaRPr lang="pl-PL" dirty="0"/>
        </a:p>
      </dgm:t>
    </dgm:pt>
    <dgm:pt modelId="{FF7EFCB5-AF24-4918-BF93-11A7D3B69458}" type="parTrans" cxnId="{13BF8010-E856-4EA1-825F-4711122EF0BF}">
      <dgm:prSet/>
      <dgm:spPr/>
      <dgm:t>
        <a:bodyPr/>
        <a:lstStyle/>
        <a:p>
          <a:endParaRPr lang="pl-PL"/>
        </a:p>
      </dgm:t>
    </dgm:pt>
    <dgm:pt modelId="{FE334A2F-6A68-4F09-95F1-E58DABD20BE1}" type="sibTrans" cxnId="{13BF8010-E856-4EA1-825F-4711122EF0BF}">
      <dgm:prSet/>
      <dgm:spPr>
        <a:ln>
          <a:solidFill>
            <a:srgbClr val="04640D"/>
          </a:solidFill>
        </a:ln>
      </dgm:spPr>
      <dgm:t>
        <a:bodyPr/>
        <a:lstStyle/>
        <a:p>
          <a:endParaRPr lang="pl-PL"/>
        </a:p>
      </dgm:t>
    </dgm:pt>
    <dgm:pt modelId="{8481A5E5-796C-47F0-8A69-BA881224AD28}">
      <dgm:prSet/>
      <dgm:spPr>
        <a:solidFill>
          <a:srgbClr val="04640D"/>
        </a:solidFill>
      </dgm:spPr>
      <dgm:t>
        <a:bodyPr/>
        <a:lstStyle/>
        <a:p>
          <a:pPr rtl="0"/>
          <a:r>
            <a:rPr lang="pl-PL" dirty="0" smtClean="0"/>
            <a:t>Zmniejszenie strat przesyłowych - energooszczędność</a:t>
          </a:r>
          <a:endParaRPr lang="pl-PL" dirty="0"/>
        </a:p>
      </dgm:t>
    </dgm:pt>
    <dgm:pt modelId="{66B26FBE-99D2-48D6-ACFF-3FA0C6609AB3}" type="parTrans" cxnId="{B09E66E2-8A70-4BDE-A2E8-26AC91E47993}">
      <dgm:prSet/>
      <dgm:spPr/>
      <dgm:t>
        <a:bodyPr/>
        <a:lstStyle/>
        <a:p>
          <a:endParaRPr lang="pl-PL"/>
        </a:p>
      </dgm:t>
    </dgm:pt>
    <dgm:pt modelId="{95F11109-1C7B-4E02-BC9B-4DCCD24EBA4C}" type="sibTrans" cxnId="{B09E66E2-8A70-4BDE-A2E8-26AC91E47993}">
      <dgm:prSet/>
      <dgm:spPr/>
      <dgm:t>
        <a:bodyPr/>
        <a:lstStyle/>
        <a:p>
          <a:endParaRPr lang="pl-PL"/>
        </a:p>
      </dgm:t>
    </dgm:pt>
    <dgm:pt modelId="{A9E6BBF6-352B-42EE-BEBA-1B71F9D1FBF7}">
      <dgm:prSet/>
      <dgm:spPr>
        <a:solidFill>
          <a:srgbClr val="04640D"/>
        </a:solidFill>
      </dgm:spPr>
      <dgm:t>
        <a:bodyPr/>
        <a:lstStyle/>
        <a:p>
          <a:pPr rtl="0"/>
          <a:r>
            <a:rPr lang="pl-PL" dirty="0" smtClean="0"/>
            <a:t>Pobudzenie aktywności gospodarczej - 26,5 mld zł obrotu handlowego – produkcja urządzeń, instalacje, serwis, doradztwo</a:t>
          </a:r>
          <a:endParaRPr lang="pl-PL" dirty="0"/>
        </a:p>
      </dgm:t>
    </dgm:pt>
    <dgm:pt modelId="{F7B544D8-581E-42EA-974A-8F3D78FF5D00}" type="parTrans" cxnId="{A3274466-D13A-400A-810F-7210FF908DCB}">
      <dgm:prSet/>
      <dgm:spPr/>
      <dgm:t>
        <a:bodyPr/>
        <a:lstStyle/>
        <a:p>
          <a:endParaRPr lang="pl-PL"/>
        </a:p>
      </dgm:t>
    </dgm:pt>
    <dgm:pt modelId="{20A0EF97-558F-4540-BB67-4A7764884737}" type="sibTrans" cxnId="{A3274466-D13A-400A-810F-7210FF908DCB}">
      <dgm:prSet/>
      <dgm:spPr/>
      <dgm:t>
        <a:bodyPr/>
        <a:lstStyle/>
        <a:p>
          <a:endParaRPr lang="pl-PL"/>
        </a:p>
      </dgm:t>
    </dgm:pt>
    <dgm:pt modelId="{7A066111-B485-41C3-94B8-2E8302B3A7D0}">
      <dgm:prSet/>
      <dgm:spPr>
        <a:solidFill>
          <a:srgbClr val="04640D"/>
        </a:solidFill>
      </dgm:spPr>
      <dgm:t>
        <a:bodyPr/>
        <a:lstStyle/>
        <a:p>
          <a:pPr rtl="0"/>
          <a:r>
            <a:rPr lang="pl-PL" dirty="0" smtClean="0"/>
            <a:t>Nowe miejsca pracy - 53 tys. do 2020 r. </a:t>
          </a:r>
          <a:endParaRPr lang="pl-PL" dirty="0"/>
        </a:p>
      </dgm:t>
    </dgm:pt>
    <dgm:pt modelId="{711FD087-22E3-441F-AE08-EE1F45704F1D}" type="parTrans" cxnId="{EFE97392-2AFF-4A06-A6C5-E003E8914EB1}">
      <dgm:prSet/>
      <dgm:spPr/>
      <dgm:t>
        <a:bodyPr/>
        <a:lstStyle/>
        <a:p>
          <a:endParaRPr lang="pl-PL"/>
        </a:p>
      </dgm:t>
    </dgm:pt>
    <dgm:pt modelId="{E57E02C4-63D9-4A51-88E3-FE083AA5A2BE}" type="sibTrans" cxnId="{EFE97392-2AFF-4A06-A6C5-E003E8914EB1}">
      <dgm:prSet/>
      <dgm:spPr/>
      <dgm:t>
        <a:bodyPr/>
        <a:lstStyle/>
        <a:p>
          <a:endParaRPr lang="pl-PL"/>
        </a:p>
      </dgm:t>
    </dgm:pt>
    <dgm:pt modelId="{6EDBF9CA-1548-4FDC-A3EC-BF30ECD021C5}">
      <dgm:prSet custT="1"/>
      <dgm:spPr>
        <a:solidFill>
          <a:srgbClr val="04640D"/>
        </a:solidFill>
      </dgm:spPr>
      <dgm:t>
        <a:bodyPr/>
        <a:lstStyle/>
        <a:p>
          <a:pPr rtl="0"/>
          <a:r>
            <a:rPr lang="pl-PL" sz="1300" dirty="0" smtClean="0"/>
            <a:t>Redukcja emisji CO</a:t>
          </a:r>
          <a:r>
            <a:rPr lang="pl-PL" sz="800" dirty="0" smtClean="0"/>
            <a:t>2</a:t>
          </a:r>
          <a:r>
            <a:rPr lang="pl-PL" sz="1300" dirty="0" smtClean="0"/>
            <a:t> - 75 mln ton/rocznie</a:t>
          </a:r>
          <a:endParaRPr lang="pl-PL" sz="1300" dirty="0"/>
        </a:p>
      </dgm:t>
    </dgm:pt>
    <dgm:pt modelId="{DD173884-A399-49EC-8ED0-8ADA2267F33D}" type="parTrans" cxnId="{3188CA57-5181-44CF-B79F-71D2B1A4C485}">
      <dgm:prSet/>
      <dgm:spPr/>
      <dgm:t>
        <a:bodyPr/>
        <a:lstStyle/>
        <a:p>
          <a:endParaRPr lang="pl-PL"/>
        </a:p>
      </dgm:t>
    </dgm:pt>
    <dgm:pt modelId="{7D66AD25-1AFA-4BDE-933B-0EA68298236C}" type="sibTrans" cxnId="{3188CA57-5181-44CF-B79F-71D2B1A4C485}">
      <dgm:prSet/>
      <dgm:spPr/>
      <dgm:t>
        <a:bodyPr/>
        <a:lstStyle/>
        <a:p>
          <a:endParaRPr lang="pl-PL"/>
        </a:p>
      </dgm:t>
    </dgm:pt>
    <dgm:pt modelId="{83F14A5A-7034-4C99-A1D7-591EC021A858}">
      <dgm:prSet/>
      <dgm:spPr>
        <a:solidFill>
          <a:srgbClr val="04640D"/>
        </a:solidFill>
      </dgm:spPr>
      <dgm:t>
        <a:bodyPr/>
        <a:lstStyle/>
        <a:p>
          <a:pPr rtl="0"/>
          <a:r>
            <a:rPr lang="pl-PL" dirty="0" smtClean="0"/>
            <a:t>Zwiększenie bezpieczeństwa energetycznego indywidualnego i lokalnego</a:t>
          </a:r>
          <a:endParaRPr lang="pl-PL" dirty="0"/>
        </a:p>
      </dgm:t>
    </dgm:pt>
    <dgm:pt modelId="{0EFFE80C-2A7B-4211-94E2-B4B6B57C50E3}" type="parTrans" cxnId="{F35EDA93-3B19-4047-B12A-A3B9E921DD3C}">
      <dgm:prSet/>
      <dgm:spPr/>
      <dgm:t>
        <a:bodyPr/>
        <a:lstStyle/>
        <a:p>
          <a:endParaRPr lang="pl-PL"/>
        </a:p>
      </dgm:t>
    </dgm:pt>
    <dgm:pt modelId="{81398AB6-5F95-46B2-A673-2CA41C2B2CBC}" type="sibTrans" cxnId="{F35EDA93-3B19-4047-B12A-A3B9E921DD3C}">
      <dgm:prSet/>
      <dgm:spPr/>
      <dgm:t>
        <a:bodyPr/>
        <a:lstStyle/>
        <a:p>
          <a:endParaRPr lang="pl-PL"/>
        </a:p>
      </dgm:t>
    </dgm:pt>
    <dgm:pt modelId="{7CD96DE0-C657-4024-A41F-6B1BD2B7F3FA}" type="pres">
      <dgm:prSet presAssocID="{372BA5A3-AAEC-447D-A10B-B03535E7E5B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974F1E5F-DABC-4F23-A34D-BE26C7E12863}" type="pres">
      <dgm:prSet presAssocID="{372BA5A3-AAEC-447D-A10B-B03535E7E5B7}" presName="Name1" presStyleCnt="0"/>
      <dgm:spPr/>
    </dgm:pt>
    <dgm:pt modelId="{605EB2E2-9CC6-4282-A2C1-6C122DA5FF88}" type="pres">
      <dgm:prSet presAssocID="{372BA5A3-AAEC-447D-A10B-B03535E7E5B7}" presName="cycle" presStyleCnt="0"/>
      <dgm:spPr/>
    </dgm:pt>
    <dgm:pt modelId="{DE8396CE-9082-4527-BF6A-FF1522953EC9}" type="pres">
      <dgm:prSet presAssocID="{372BA5A3-AAEC-447D-A10B-B03535E7E5B7}" presName="srcNode" presStyleLbl="node1" presStyleIdx="0" presStyleCnt="6"/>
      <dgm:spPr/>
    </dgm:pt>
    <dgm:pt modelId="{1BEAFE61-37EC-4257-97E7-F1720BBF97DD}" type="pres">
      <dgm:prSet presAssocID="{372BA5A3-AAEC-447D-A10B-B03535E7E5B7}" presName="conn" presStyleLbl="parChTrans1D2" presStyleIdx="0" presStyleCnt="1"/>
      <dgm:spPr/>
      <dgm:t>
        <a:bodyPr/>
        <a:lstStyle/>
        <a:p>
          <a:endParaRPr lang="pl-PL"/>
        </a:p>
      </dgm:t>
    </dgm:pt>
    <dgm:pt modelId="{2182DB87-454C-4F2E-B694-24E36322AF03}" type="pres">
      <dgm:prSet presAssocID="{372BA5A3-AAEC-447D-A10B-B03535E7E5B7}" presName="extraNode" presStyleLbl="node1" presStyleIdx="0" presStyleCnt="6"/>
      <dgm:spPr/>
    </dgm:pt>
    <dgm:pt modelId="{58B6EB83-29CD-40A1-A5E9-875A004D30BB}" type="pres">
      <dgm:prSet presAssocID="{372BA5A3-AAEC-447D-A10B-B03535E7E5B7}" presName="dstNode" presStyleLbl="node1" presStyleIdx="0" presStyleCnt="6"/>
      <dgm:spPr/>
    </dgm:pt>
    <dgm:pt modelId="{793D828D-35E9-499B-817C-478DB6632FDA}" type="pres">
      <dgm:prSet presAssocID="{83F14A5A-7034-4C99-A1D7-591EC021A85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11B223-D819-495A-A5D2-AADFBCEF1BFD}" type="pres">
      <dgm:prSet presAssocID="{83F14A5A-7034-4C99-A1D7-591EC021A858}" presName="accent_1" presStyleCnt="0"/>
      <dgm:spPr/>
    </dgm:pt>
    <dgm:pt modelId="{89174661-5A39-4173-8423-DC527E24352C}" type="pres">
      <dgm:prSet presAssocID="{83F14A5A-7034-4C99-A1D7-591EC021A858}" presName="accentRepeatNode" presStyleLbl="solidFgAcc1" presStyleIdx="0" presStyleCnt="6"/>
      <dgm:spPr/>
    </dgm:pt>
    <dgm:pt modelId="{E4FB1006-53A1-4608-A214-D0271AC5CF66}" type="pres">
      <dgm:prSet presAssocID="{08099466-21FC-46D2-A4A5-304C5053CA4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00BE987-F1DF-4C62-95EC-50BAAC0FF757}" type="pres">
      <dgm:prSet presAssocID="{08099466-21FC-46D2-A4A5-304C5053CA43}" presName="accent_2" presStyleCnt="0"/>
      <dgm:spPr/>
    </dgm:pt>
    <dgm:pt modelId="{259B388D-D97D-449D-93ED-ABD8C4180099}" type="pres">
      <dgm:prSet presAssocID="{08099466-21FC-46D2-A4A5-304C5053CA43}" presName="accentRepeatNode" presStyleLbl="solidFgAcc1" presStyleIdx="1" presStyleCnt="6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90D67A82-ACE2-4327-AAF7-D635C7DBDFE3}" type="pres">
      <dgm:prSet presAssocID="{8481A5E5-796C-47F0-8A69-BA881224AD2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FB98E2-9D6E-4219-A4F0-9A11CB6D30F9}" type="pres">
      <dgm:prSet presAssocID="{8481A5E5-796C-47F0-8A69-BA881224AD28}" presName="accent_3" presStyleCnt="0"/>
      <dgm:spPr/>
    </dgm:pt>
    <dgm:pt modelId="{6CBB8D4F-DECC-49F2-93DD-E1E7C211EB70}" type="pres">
      <dgm:prSet presAssocID="{8481A5E5-796C-47F0-8A69-BA881224AD28}" presName="accentRepeatNode" presStyleLbl="solidFgAcc1" presStyleIdx="2" presStyleCnt="6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8AB92853-3419-46F8-B8B0-A22435E6AE38}" type="pres">
      <dgm:prSet presAssocID="{A9E6BBF6-352B-42EE-BEBA-1B71F9D1FBF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0DFC11-D594-4A73-9678-BFF3111604F5}" type="pres">
      <dgm:prSet presAssocID="{A9E6BBF6-352B-42EE-BEBA-1B71F9D1FBF7}" presName="accent_4" presStyleCnt="0"/>
      <dgm:spPr/>
    </dgm:pt>
    <dgm:pt modelId="{E1893F15-C915-47B6-9C38-44A90C1AA922}" type="pres">
      <dgm:prSet presAssocID="{A9E6BBF6-352B-42EE-BEBA-1B71F9D1FBF7}" presName="accentRepeatNode" presStyleLbl="solidFgAcc1" presStyleIdx="3" presStyleCnt="6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F4BC1D53-77EA-4ACF-B585-2778E2116414}" type="pres">
      <dgm:prSet presAssocID="{7A066111-B485-41C3-94B8-2E8302B3A7D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6713C9-1762-4B1B-AE5C-5F1F10F0DEC3}" type="pres">
      <dgm:prSet presAssocID="{7A066111-B485-41C3-94B8-2E8302B3A7D0}" presName="accent_5" presStyleCnt="0"/>
      <dgm:spPr/>
    </dgm:pt>
    <dgm:pt modelId="{A0492E35-8281-49C1-8CE5-D10548984C0E}" type="pres">
      <dgm:prSet presAssocID="{7A066111-B485-41C3-94B8-2E8302B3A7D0}" presName="accentRepeatNode" presStyleLbl="solidFgAcc1" presStyleIdx="4" presStyleCnt="6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F2D27302-D611-4634-85A8-C7E08C5F85FC}" type="pres">
      <dgm:prSet presAssocID="{6EDBF9CA-1548-4FDC-A3EC-BF30ECD021C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827037-A83B-4D96-950D-1276A45CA29F}" type="pres">
      <dgm:prSet presAssocID="{6EDBF9CA-1548-4FDC-A3EC-BF30ECD021C5}" presName="accent_6" presStyleCnt="0"/>
      <dgm:spPr/>
    </dgm:pt>
    <dgm:pt modelId="{D848561F-35D9-4614-87B2-57195542ADD5}" type="pres">
      <dgm:prSet presAssocID="{6EDBF9CA-1548-4FDC-A3EC-BF30ECD021C5}" presName="accentRepeatNode" presStyleLbl="solidFgAcc1" presStyleIdx="5" presStyleCnt="6"/>
      <dgm:spPr/>
    </dgm:pt>
  </dgm:ptLst>
  <dgm:cxnLst>
    <dgm:cxn modelId="{D1F1640E-88C7-4EC3-BAD0-6DD7F52C2E49}" type="presOf" srcId="{8481A5E5-796C-47F0-8A69-BA881224AD28}" destId="{90D67A82-ACE2-4327-AAF7-D635C7DBDFE3}" srcOrd="0" destOrd="0" presId="urn:microsoft.com/office/officeart/2008/layout/VerticalCurvedList"/>
    <dgm:cxn modelId="{EFE97392-2AFF-4A06-A6C5-E003E8914EB1}" srcId="{372BA5A3-AAEC-447D-A10B-B03535E7E5B7}" destId="{7A066111-B485-41C3-94B8-2E8302B3A7D0}" srcOrd="4" destOrd="0" parTransId="{711FD087-22E3-441F-AE08-EE1F45704F1D}" sibTransId="{E57E02C4-63D9-4A51-88E3-FE083AA5A2BE}"/>
    <dgm:cxn modelId="{3188CA57-5181-44CF-B79F-71D2B1A4C485}" srcId="{372BA5A3-AAEC-447D-A10B-B03535E7E5B7}" destId="{6EDBF9CA-1548-4FDC-A3EC-BF30ECD021C5}" srcOrd="5" destOrd="0" parTransId="{DD173884-A399-49EC-8ED0-8ADA2267F33D}" sibTransId="{7D66AD25-1AFA-4BDE-933B-0EA68298236C}"/>
    <dgm:cxn modelId="{35A4F055-D082-4DB0-AB30-12923E23775A}" type="presOf" srcId="{A9E6BBF6-352B-42EE-BEBA-1B71F9D1FBF7}" destId="{8AB92853-3419-46F8-B8B0-A22435E6AE38}" srcOrd="0" destOrd="0" presId="urn:microsoft.com/office/officeart/2008/layout/VerticalCurvedList"/>
    <dgm:cxn modelId="{B09E66E2-8A70-4BDE-A2E8-26AC91E47993}" srcId="{372BA5A3-AAEC-447D-A10B-B03535E7E5B7}" destId="{8481A5E5-796C-47F0-8A69-BA881224AD28}" srcOrd="2" destOrd="0" parTransId="{66B26FBE-99D2-48D6-ACFF-3FA0C6609AB3}" sibTransId="{95F11109-1C7B-4E02-BC9B-4DCCD24EBA4C}"/>
    <dgm:cxn modelId="{A8FD27E1-8BC9-49FF-9A87-D51A383B8F9E}" type="presOf" srcId="{372BA5A3-AAEC-447D-A10B-B03535E7E5B7}" destId="{7CD96DE0-C657-4024-A41F-6B1BD2B7F3FA}" srcOrd="0" destOrd="0" presId="urn:microsoft.com/office/officeart/2008/layout/VerticalCurvedList"/>
    <dgm:cxn modelId="{C399E382-9E75-4389-90DA-57B90C3FAF49}" type="presOf" srcId="{83F14A5A-7034-4C99-A1D7-591EC021A858}" destId="{793D828D-35E9-499B-817C-478DB6632FDA}" srcOrd="0" destOrd="0" presId="urn:microsoft.com/office/officeart/2008/layout/VerticalCurvedList"/>
    <dgm:cxn modelId="{A3274466-D13A-400A-810F-7210FF908DCB}" srcId="{372BA5A3-AAEC-447D-A10B-B03535E7E5B7}" destId="{A9E6BBF6-352B-42EE-BEBA-1B71F9D1FBF7}" srcOrd="3" destOrd="0" parTransId="{F7B544D8-581E-42EA-974A-8F3D78FF5D00}" sibTransId="{20A0EF97-558F-4540-BB67-4A7764884737}"/>
    <dgm:cxn modelId="{F35EDA93-3B19-4047-B12A-A3B9E921DD3C}" srcId="{372BA5A3-AAEC-447D-A10B-B03535E7E5B7}" destId="{83F14A5A-7034-4C99-A1D7-591EC021A858}" srcOrd="0" destOrd="0" parTransId="{0EFFE80C-2A7B-4211-94E2-B4B6B57C50E3}" sibTransId="{81398AB6-5F95-46B2-A673-2CA41C2B2CBC}"/>
    <dgm:cxn modelId="{13BF8010-E856-4EA1-825F-4711122EF0BF}" srcId="{372BA5A3-AAEC-447D-A10B-B03535E7E5B7}" destId="{08099466-21FC-46D2-A4A5-304C5053CA43}" srcOrd="1" destOrd="0" parTransId="{FF7EFCB5-AF24-4918-BF93-11A7D3B69458}" sibTransId="{FE334A2F-6A68-4F09-95F1-E58DABD20BE1}"/>
    <dgm:cxn modelId="{4CE43D0A-D8F9-4BD1-ABE3-B43CE801EA6F}" type="presOf" srcId="{6EDBF9CA-1548-4FDC-A3EC-BF30ECD021C5}" destId="{F2D27302-D611-4634-85A8-C7E08C5F85FC}" srcOrd="0" destOrd="0" presId="urn:microsoft.com/office/officeart/2008/layout/VerticalCurvedList"/>
    <dgm:cxn modelId="{625F8CC5-2702-4375-A16F-AF8895B46305}" type="presOf" srcId="{81398AB6-5F95-46B2-A673-2CA41C2B2CBC}" destId="{1BEAFE61-37EC-4257-97E7-F1720BBF97DD}" srcOrd="0" destOrd="0" presId="urn:microsoft.com/office/officeart/2008/layout/VerticalCurvedList"/>
    <dgm:cxn modelId="{3EA95120-55BE-46B5-B083-C5C894817721}" type="presOf" srcId="{7A066111-B485-41C3-94B8-2E8302B3A7D0}" destId="{F4BC1D53-77EA-4ACF-B585-2778E2116414}" srcOrd="0" destOrd="0" presId="urn:microsoft.com/office/officeart/2008/layout/VerticalCurvedList"/>
    <dgm:cxn modelId="{DD87B8BB-95A1-47B4-B410-195F0D539C71}" type="presOf" srcId="{08099466-21FC-46D2-A4A5-304C5053CA43}" destId="{E4FB1006-53A1-4608-A214-D0271AC5CF66}" srcOrd="0" destOrd="0" presId="urn:microsoft.com/office/officeart/2008/layout/VerticalCurvedList"/>
    <dgm:cxn modelId="{F2753D68-D591-4C2A-9DB5-F2C44EC93CF3}" type="presParOf" srcId="{7CD96DE0-C657-4024-A41F-6B1BD2B7F3FA}" destId="{974F1E5F-DABC-4F23-A34D-BE26C7E12863}" srcOrd="0" destOrd="0" presId="urn:microsoft.com/office/officeart/2008/layout/VerticalCurvedList"/>
    <dgm:cxn modelId="{E5E54E0D-08AE-4476-B1F8-63212FBACD0B}" type="presParOf" srcId="{974F1E5F-DABC-4F23-A34D-BE26C7E12863}" destId="{605EB2E2-9CC6-4282-A2C1-6C122DA5FF88}" srcOrd="0" destOrd="0" presId="urn:microsoft.com/office/officeart/2008/layout/VerticalCurvedList"/>
    <dgm:cxn modelId="{AB4FEC4E-12B3-4904-8C25-DB852E554D7E}" type="presParOf" srcId="{605EB2E2-9CC6-4282-A2C1-6C122DA5FF88}" destId="{DE8396CE-9082-4527-BF6A-FF1522953EC9}" srcOrd="0" destOrd="0" presId="urn:microsoft.com/office/officeart/2008/layout/VerticalCurvedList"/>
    <dgm:cxn modelId="{55A7E203-4053-4318-9E6B-BD952AB64B97}" type="presParOf" srcId="{605EB2E2-9CC6-4282-A2C1-6C122DA5FF88}" destId="{1BEAFE61-37EC-4257-97E7-F1720BBF97DD}" srcOrd="1" destOrd="0" presId="urn:microsoft.com/office/officeart/2008/layout/VerticalCurvedList"/>
    <dgm:cxn modelId="{8D1447F1-43CD-4FBD-82A3-20E0B855B740}" type="presParOf" srcId="{605EB2E2-9CC6-4282-A2C1-6C122DA5FF88}" destId="{2182DB87-454C-4F2E-B694-24E36322AF03}" srcOrd="2" destOrd="0" presId="urn:microsoft.com/office/officeart/2008/layout/VerticalCurvedList"/>
    <dgm:cxn modelId="{8E193363-B769-4805-8F77-BFD3583E66D3}" type="presParOf" srcId="{605EB2E2-9CC6-4282-A2C1-6C122DA5FF88}" destId="{58B6EB83-29CD-40A1-A5E9-875A004D30BB}" srcOrd="3" destOrd="0" presId="urn:microsoft.com/office/officeart/2008/layout/VerticalCurvedList"/>
    <dgm:cxn modelId="{30F6E0BA-AB29-4C16-9306-7D4C685B9431}" type="presParOf" srcId="{974F1E5F-DABC-4F23-A34D-BE26C7E12863}" destId="{793D828D-35E9-499B-817C-478DB6632FDA}" srcOrd="1" destOrd="0" presId="urn:microsoft.com/office/officeart/2008/layout/VerticalCurvedList"/>
    <dgm:cxn modelId="{0761A8B8-1A9A-4780-835B-32E3F21F937C}" type="presParOf" srcId="{974F1E5F-DABC-4F23-A34D-BE26C7E12863}" destId="{E411B223-D819-495A-A5D2-AADFBCEF1BFD}" srcOrd="2" destOrd="0" presId="urn:microsoft.com/office/officeart/2008/layout/VerticalCurvedList"/>
    <dgm:cxn modelId="{C5B3145D-201D-44E6-91DB-44FBFD8FD047}" type="presParOf" srcId="{E411B223-D819-495A-A5D2-AADFBCEF1BFD}" destId="{89174661-5A39-4173-8423-DC527E24352C}" srcOrd="0" destOrd="0" presId="urn:microsoft.com/office/officeart/2008/layout/VerticalCurvedList"/>
    <dgm:cxn modelId="{07FCC7AC-9E7C-472A-896C-5D7C4F63EB2D}" type="presParOf" srcId="{974F1E5F-DABC-4F23-A34D-BE26C7E12863}" destId="{E4FB1006-53A1-4608-A214-D0271AC5CF66}" srcOrd="3" destOrd="0" presId="urn:microsoft.com/office/officeart/2008/layout/VerticalCurvedList"/>
    <dgm:cxn modelId="{89B2AF18-9BFF-4E06-B32B-29C08ABCAA27}" type="presParOf" srcId="{974F1E5F-DABC-4F23-A34D-BE26C7E12863}" destId="{400BE987-F1DF-4C62-95EC-50BAAC0FF757}" srcOrd="4" destOrd="0" presId="urn:microsoft.com/office/officeart/2008/layout/VerticalCurvedList"/>
    <dgm:cxn modelId="{6BCE9773-1F1A-4A36-B21B-7C5FAD6E8D40}" type="presParOf" srcId="{400BE987-F1DF-4C62-95EC-50BAAC0FF757}" destId="{259B388D-D97D-449D-93ED-ABD8C4180099}" srcOrd="0" destOrd="0" presId="urn:microsoft.com/office/officeart/2008/layout/VerticalCurvedList"/>
    <dgm:cxn modelId="{666C60BE-BA19-4102-8552-287E28406731}" type="presParOf" srcId="{974F1E5F-DABC-4F23-A34D-BE26C7E12863}" destId="{90D67A82-ACE2-4327-AAF7-D635C7DBDFE3}" srcOrd="5" destOrd="0" presId="urn:microsoft.com/office/officeart/2008/layout/VerticalCurvedList"/>
    <dgm:cxn modelId="{2DD67AD9-CB5E-4359-97D8-E788A502FA23}" type="presParOf" srcId="{974F1E5F-DABC-4F23-A34D-BE26C7E12863}" destId="{03FB98E2-9D6E-4219-A4F0-9A11CB6D30F9}" srcOrd="6" destOrd="0" presId="urn:microsoft.com/office/officeart/2008/layout/VerticalCurvedList"/>
    <dgm:cxn modelId="{0C9D34EC-F097-4710-B6BA-D01302847CEB}" type="presParOf" srcId="{03FB98E2-9D6E-4219-A4F0-9A11CB6D30F9}" destId="{6CBB8D4F-DECC-49F2-93DD-E1E7C211EB70}" srcOrd="0" destOrd="0" presId="urn:microsoft.com/office/officeart/2008/layout/VerticalCurvedList"/>
    <dgm:cxn modelId="{92F92D82-07ED-496C-8A09-69A6E247AFA7}" type="presParOf" srcId="{974F1E5F-DABC-4F23-A34D-BE26C7E12863}" destId="{8AB92853-3419-46F8-B8B0-A22435E6AE38}" srcOrd="7" destOrd="0" presId="urn:microsoft.com/office/officeart/2008/layout/VerticalCurvedList"/>
    <dgm:cxn modelId="{A69E084A-1208-46A6-BD70-93AB65F4BCAA}" type="presParOf" srcId="{974F1E5F-DABC-4F23-A34D-BE26C7E12863}" destId="{750DFC11-D594-4A73-9678-BFF3111604F5}" srcOrd="8" destOrd="0" presId="urn:microsoft.com/office/officeart/2008/layout/VerticalCurvedList"/>
    <dgm:cxn modelId="{45BB7BD9-1AED-418F-9F0B-55CB5A87D94C}" type="presParOf" srcId="{750DFC11-D594-4A73-9678-BFF3111604F5}" destId="{E1893F15-C915-47B6-9C38-44A90C1AA922}" srcOrd="0" destOrd="0" presId="urn:microsoft.com/office/officeart/2008/layout/VerticalCurvedList"/>
    <dgm:cxn modelId="{7468F378-5017-4991-B4F4-163CD28EFDC7}" type="presParOf" srcId="{974F1E5F-DABC-4F23-A34D-BE26C7E12863}" destId="{F4BC1D53-77EA-4ACF-B585-2778E2116414}" srcOrd="9" destOrd="0" presId="urn:microsoft.com/office/officeart/2008/layout/VerticalCurvedList"/>
    <dgm:cxn modelId="{35849EB8-BA06-4DFC-B3E9-5419A17BEEF2}" type="presParOf" srcId="{974F1E5F-DABC-4F23-A34D-BE26C7E12863}" destId="{4A6713C9-1762-4B1B-AE5C-5F1F10F0DEC3}" srcOrd="10" destOrd="0" presId="urn:microsoft.com/office/officeart/2008/layout/VerticalCurvedList"/>
    <dgm:cxn modelId="{04090D23-98EF-4B36-BAF2-8626E218009E}" type="presParOf" srcId="{4A6713C9-1762-4B1B-AE5C-5F1F10F0DEC3}" destId="{A0492E35-8281-49C1-8CE5-D10548984C0E}" srcOrd="0" destOrd="0" presId="urn:microsoft.com/office/officeart/2008/layout/VerticalCurvedList"/>
    <dgm:cxn modelId="{A1A11DC0-5D84-4C3B-B2AF-DC4368FE8CE5}" type="presParOf" srcId="{974F1E5F-DABC-4F23-A34D-BE26C7E12863}" destId="{F2D27302-D611-4634-85A8-C7E08C5F85FC}" srcOrd="11" destOrd="0" presId="urn:microsoft.com/office/officeart/2008/layout/VerticalCurvedList"/>
    <dgm:cxn modelId="{E01142BB-ACC9-45DD-ADC5-00287BF0A8B8}" type="presParOf" srcId="{974F1E5F-DABC-4F23-A34D-BE26C7E12863}" destId="{52827037-A83B-4D96-950D-1276A45CA29F}" srcOrd="12" destOrd="0" presId="urn:microsoft.com/office/officeart/2008/layout/VerticalCurvedList"/>
    <dgm:cxn modelId="{0A686A46-B978-4C2D-8B8D-76B8A49306B7}" type="presParOf" srcId="{52827037-A83B-4D96-950D-1276A45CA29F}" destId="{D848561F-35D9-4614-87B2-57195542AD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348D9D-B172-4823-BA68-0BF999780F25}" type="doc">
      <dgm:prSet loTypeId="urn:microsoft.com/office/officeart/2011/layout/TabList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4D045300-408B-4A83-A28A-969E84B26607}">
      <dgm:prSet/>
      <dgm:spPr/>
      <dgm:t>
        <a:bodyPr anchor="ctr"/>
        <a:lstStyle/>
        <a:p>
          <a:pPr algn="l"/>
          <a:r>
            <a:rPr lang="pl-PL" b="1" dirty="0" err="1" smtClean="0">
              <a:latin typeface="Calibri" panose="020F0502020204030204" pitchFamily="34" charset="0"/>
            </a:rPr>
            <a:t>Mikrowiatraki</a:t>
          </a:r>
          <a:r>
            <a:rPr lang="pl-PL" b="0" dirty="0" smtClean="0">
              <a:latin typeface="Calibri" panose="020F0502020204030204" pitchFamily="34" charset="0"/>
            </a:rPr>
            <a:t> - produkcja energii elektrycznej. </a:t>
          </a:r>
          <a:endParaRPr lang="pl-PL" b="0" dirty="0">
            <a:latin typeface="Calibri" panose="020F0502020204030204" pitchFamily="34" charset="0"/>
          </a:endParaRPr>
        </a:p>
      </dgm:t>
    </dgm:pt>
    <dgm:pt modelId="{EE886AE9-B69D-4E70-B221-9CF3364AF01B}" type="parTrans" cxnId="{3387875A-A905-4F1A-B51E-30888A15416A}">
      <dgm:prSet/>
      <dgm:spPr/>
      <dgm:t>
        <a:bodyPr/>
        <a:lstStyle/>
        <a:p>
          <a:endParaRPr lang="pl-PL" b="1"/>
        </a:p>
      </dgm:t>
    </dgm:pt>
    <dgm:pt modelId="{C8AA9CB2-2E38-4216-BE0B-02FB3D0DA432}" type="sibTrans" cxnId="{3387875A-A905-4F1A-B51E-30888A15416A}">
      <dgm:prSet/>
      <dgm:spPr/>
      <dgm:t>
        <a:bodyPr/>
        <a:lstStyle/>
        <a:p>
          <a:endParaRPr lang="pl-PL" b="1"/>
        </a:p>
      </dgm:t>
    </dgm:pt>
    <dgm:pt modelId="{4F9131F1-22CD-4428-83B0-5AF5B7625176}">
      <dgm:prSet/>
      <dgm:spPr/>
      <dgm:t>
        <a:bodyPr anchor="ctr"/>
        <a:lstStyle/>
        <a:p>
          <a:r>
            <a:rPr lang="pl-PL" b="1" dirty="0" err="1" smtClean="0">
              <a:latin typeface="Calibri" panose="020F0502020204030204" pitchFamily="34" charset="0"/>
            </a:rPr>
            <a:t>Mikrobiogazownie</a:t>
          </a:r>
          <a:r>
            <a:rPr lang="pl-PL" b="0" dirty="0" smtClean="0">
              <a:latin typeface="Calibri" panose="020F0502020204030204" pitchFamily="34" charset="0"/>
            </a:rPr>
            <a:t> – wytwarzanie biogazu na potrzeby produkcji ciepła lub energii elektrycznej. Szczególny potencjał do zastosowania przy rozproszonym modelu rolnictwa</a:t>
          </a:r>
          <a:endParaRPr lang="pl-PL" b="0" dirty="0">
            <a:latin typeface="Calibri" panose="020F0502020204030204" pitchFamily="34" charset="0"/>
          </a:endParaRPr>
        </a:p>
      </dgm:t>
    </dgm:pt>
    <dgm:pt modelId="{981413C1-0888-44FB-A4CF-B3E37B712B98}" type="parTrans" cxnId="{3A445F87-9B8A-488E-80ED-C3039277D206}">
      <dgm:prSet/>
      <dgm:spPr/>
      <dgm:t>
        <a:bodyPr/>
        <a:lstStyle/>
        <a:p>
          <a:endParaRPr lang="pl-PL" b="1"/>
        </a:p>
      </dgm:t>
    </dgm:pt>
    <dgm:pt modelId="{A954EAFE-4498-4870-BD73-E961462F79F3}" type="sibTrans" cxnId="{3A445F87-9B8A-488E-80ED-C3039277D206}">
      <dgm:prSet/>
      <dgm:spPr/>
      <dgm:t>
        <a:bodyPr/>
        <a:lstStyle/>
        <a:p>
          <a:endParaRPr lang="pl-PL" b="1"/>
        </a:p>
      </dgm:t>
    </dgm:pt>
    <dgm:pt modelId="{D5E6CA96-89CE-4224-9D8D-4EA85C4BF740}">
      <dgm:prSet phldrT="[Tekst]"/>
      <dgm:spPr/>
      <dgm:t>
        <a:bodyPr anchor="ctr"/>
        <a:lstStyle/>
        <a:p>
          <a:r>
            <a:rPr lang="pl-PL" b="1" dirty="0" smtClean="0">
              <a:latin typeface="Calibri" panose="020F0502020204030204" pitchFamily="34" charset="0"/>
            </a:rPr>
            <a:t>Energia słoneczna </a:t>
          </a:r>
          <a:r>
            <a:rPr lang="pl-PL" b="0" dirty="0" smtClean="0">
              <a:latin typeface="Calibri" panose="020F0502020204030204" pitchFamily="34" charset="0"/>
            </a:rPr>
            <a:t>– wytwarzanie ciepła (kolektory słoneczne) i prądu(moduły fotowoltaiczne).</a:t>
          </a:r>
          <a:endParaRPr lang="pl-PL" b="0" dirty="0">
            <a:latin typeface="Calibri" panose="020F0502020204030204" pitchFamily="34" charset="0"/>
          </a:endParaRPr>
        </a:p>
      </dgm:t>
    </dgm:pt>
    <dgm:pt modelId="{F2780C0B-AA9B-4840-8BA0-BA13BE4766D3}" type="parTrans" cxnId="{9122E08E-A95A-4601-83A8-F72642C1171C}">
      <dgm:prSet/>
      <dgm:spPr/>
      <dgm:t>
        <a:bodyPr/>
        <a:lstStyle/>
        <a:p>
          <a:endParaRPr lang="pl-PL"/>
        </a:p>
      </dgm:t>
    </dgm:pt>
    <dgm:pt modelId="{B10328E9-FC9D-42B0-B165-075F1C64BAF9}" type="sibTrans" cxnId="{9122E08E-A95A-4601-83A8-F72642C1171C}">
      <dgm:prSet/>
      <dgm:spPr/>
      <dgm:t>
        <a:bodyPr/>
        <a:lstStyle/>
        <a:p>
          <a:endParaRPr lang="pl-PL"/>
        </a:p>
      </dgm:t>
    </dgm:pt>
    <dgm:pt modelId="{23B8D10B-4A1B-4E3C-A60A-C10982001850}">
      <dgm:prSet phldrT="[Teks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 b="1" dirty="0">
            <a:latin typeface="Calibri" panose="020F0502020204030204" pitchFamily="34" charset="0"/>
          </a:endParaRPr>
        </a:p>
      </dgm:t>
    </dgm:pt>
    <dgm:pt modelId="{E92BA956-FB17-47A9-B877-4F8A61AA0DB1}" type="parTrans" cxnId="{26606C7F-D054-42C7-BCE0-8D286706A7DA}">
      <dgm:prSet/>
      <dgm:spPr/>
      <dgm:t>
        <a:bodyPr/>
        <a:lstStyle/>
        <a:p>
          <a:endParaRPr lang="pl-PL"/>
        </a:p>
      </dgm:t>
    </dgm:pt>
    <dgm:pt modelId="{675847F4-F787-4E17-8336-3029FF6AE0CF}" type="sibTrans" cxnId="{26606C7F-D054-42C7-BCE0-8D286706A7DA}">
      <dgm:prSet/>
      <dgm:spPr/>
      <dgm:t>
        <a:bodyPr/>
        <a:lstStyle/>
        <a:p>
          <a:endParaRPr lang="pl-PL"/>
        </a:p>
      </dgm:t>
    </dgm:pt>
    <dgm:pt modelId="{4170CCE5-EA67-4CEB-AFD0-6A2AE9FE8288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 b="1" dirty="0">
            <a:latin typeface="Calibri" panose="020F0502020204030204" pitchFamily="34" charset="0"/>
          </a:endParaRPr>
        </a:p>
      </dgm:t>
    </dgm:pt>
    <dgm:pt modelId="{BF2798F0-222F-4E9E-9D6F-270CF3C682F9}" type="parTrans" cxnId="{8F4F1D22-5E6C-4861-85B7-3E4AEA18DA3B}">
      <dgm:prSet/>
      <dgm:spPr/>
      <dgm:t>
        <a:bodyPr/>
        <a:lstStyle/>
        <a:p>
          <a:endParaRPr lang="pl-PL"/>
        </a:p>
      </dgm:t>
    </dgm:pt>
    <dgm:pt modelId="{C017703D-EE96-4A54-8078-9775CBCD41C9}" type="sibTrans" cxnId="{8F4F1D22-5E6C-4861-85B7-3E4AEA18DA3B}">
      <dgm:prSet/>
      <dgm:spPr/>
      <dgm:t>
        <a:bodyPr/>
        <a:lstStyle/>
        <a:p>
          <a:endParaRPr lang="pl-PL"/>
        </a:p>
      </dgm:t>
    </dgm:pt>
    <dgm:pt modelId="{0B0CE69C-376E-4BEE-9AB1-FDAD1814A5DB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l-PL" b="1" dirty="0">
            <a:latin typeface="Calibri" panose="020F0502020204030204" pitchFamily="34" charset="0"/>
          </a:endParaRPr>
        </a:p>
      </dgm:t>
    </dgm:pt>
    <dgm:pt modelId="{1A4D8B79-6C7F-40C1-97F2-A5252A0224F6}" type="parTrans" cxnId="{FD239D13-4F7E-434B-8B6E-90EA81120C13}">
      <dgm:prSet/>
      <dgm:spPr/>
      <dgm:t>
        <a:bodyPr/>
        <a:lstStyle/>
        <a:p>
          <a:endParaRPr lang="pl-PL"/>
        </a:p>
      </dgm:t>
    </dgm:pt>
    <dgm:pt modelId="{CFE33086-E05E-4BE7-82EC-53ED34D872C3}" type="sibTrans" cxnId="{FD239D13-4F7E-434B-8B6E-90EA81120C13}">
      <dgm:prSet/>
      <dgm:spPr/>
      <dgm:t>
        <a:bodyPr/>
        <a:lstStyle/>
        <a:p>
          <a:endParaRPr lang="pl-PL"/>
        </a:p>
      </dgm:t>
    </dgm:pt>
    <dgm:pt modelId="{F79A6242-A708-459E-855E-5D939FC35C44}">
      <dgm:prSet/>
      <dgm:spPr/>
      <dgm:t>
        <a:bodyPr anchor="ctr"/>
        <a:lstStyle/>
        <a:p>
          <a:r>
            <a:rPr lang="pl-PL" b="1" dirty="0" smtClean="0">
              <a:latin typeface="Calibri" panose="020F0502020204030204" pitchFamily="34" charset="0"/>
            </a:rPr>
            <a:t>Biomasa</a:t>
          </a:r>
          <a:r>
            <a:rPr lang="pl-PL" b="0" dirty="0" smtClean="0">
              <a:latin typeface="Calibri" panose="020F0502020204030204" pitchFamily="34" charset="0"/>
            </a:rPr>
            <a:t> – produkcja ciepła wykorzystywanego do ogrzewania i przygotowania ciepłej wody użytkowej.</a:t>
          </a:r>
          <a:endParaRPr lang="pl-PL" b="0" dirty="0">
            <a:latin typeface="Calibri" panose="020F0502020204030204" pitchFamily="34" charset="0"/>
          </a:endParaRPr>
        </a:p>
      </dgm:t>
    </dgm:pt>
    <dgm:pt modelId="{686AF981-62DC-478B-B5D2-A5B43BF137A8}" type="parTrans" cxnId="{759FAD26-3A84-4551-9C35-2D7B945AFE0C}">
      <dgm:prSet/>
      <dgm:spPr/>
      <dgm:t>
        <a:bodyPr/>
        <a:lstStyle/>
        <a:p>
          <a:endParaRPr lang="pl-PL"/>
        </a:p>
      </dgm:t>
    </dgm:pt>
    <dgm:pt modelId="{B4BD17ED-6D73-429A-9D61-C4A1CB3496BA}" type="sibTrans" cxnId="{759FAD26-3A84-4551-9C35-2D7B945AFE0C}">
      <dgm:prSet/>
      <dgm:spPr/>
      <dgm:t>
        <a:bodyPr/>
        <a:lstStyle/>
        <a:p>
          <a:endParaRPr lang="pl-PL"/>
        </a:p>
      </dgm:t>
    </dgm:pt>
    <dgm:pt modelId="{574BAA1C-892A-4E86-83DA-39C0577F8FA2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 anchor="ctr"/>
        <a:lstStyle/>
        <a:p>
          <a:endParaRPr lang="pl-PL" b="0" dirty="0">
            <a:latin typeface="Calibri" panose="020F0502020204030204" pitchFamily="34" charset="0"/>
          </a:endParaRPr>
        </a:p>
      </dgm:t>
    </dgm:pt>
    <dgm:pt modelId="{8B453A75-6D02-4070-8024-EFE6B6B05FD9}" type="parTrans" cxnId="{8F05DB14-2232-4789-91FA-4B293EE98CEC}">
      <dgm:prSet/>
      <dgm:spPr/>
      <dgm:t>
        <a:bodyPr/>
        <a:lstStyle/>
        <a:p>
          <a:endParaRPr lang="pl-PL"/>
        </a:p>
      </dgm:t>
    </dgm:pt>
    <dgm:pt modelId="{CA2FA426-9DB9-4072-A17A-A4814758A484}" type="sibTrans" cxnId="{8F05DB14-2232-4789-91FA-4B293EE98CEC}">
      <dgm:prSet/>
      <dgm:spPr/>
      <dgm:t>
        <a:bodyPr/>
        <a:lstStyle/>
        <a:p>
          <a:endParaRPr lang="pl-PL"/>
        </a:p>
      </dgm:t>
    </dgm:pt>
    <dgm:pt modelId="{DD97D9EF-FA9B-4B06-A730-1E71C2698524}">
      <dgm:prSet/>
      <dgm:spPr/>
      <dgm:t>
        <a:bodyPr anchor="ctr"/>
        <a:lstStyle/>
        <a:p>
          <a:r>
            <a:rPr lang="pl-PL" b="1" dirty="0" smtClean="0">
              <a:latin typeface="Calibri" panose="020F0502020204030204" pitchFamily="34" charset="0"/>
            </a:rPr>
            <a:t>Pompy ciepła </a:t>
          </a:r>
          <a:r>
            <a:rPr lang="pl-PL" b="0" dirty="0" smtClean="0">
              <a:latin typeface="Calibri" panose="020F0502020204030204" pitchFamily="34" charset="0"/>
            </a:rPr>
            <a:t>– pobierają energię naturalną z otoczenia (powietrze, gleba, woda) i przetwarzają na energię użyteczną ciepła/chłodu przy wsparciu energii elektrycznej </a:t>
          </a:r>
          <a:endParaRPr lang="pl-PL" b="0" dirty="0">
            <a:latin typeface="Calibri" panose="020F0502020204030204" pitchFamily="34" charset="0"/>
          </a:endParaRPr>
        </a:p>
      </dgm:t>
    </dgm:pt>
    <dgm:pt modelId="{C04A0868-5D3D-4476-8364-D1211A15E1C1}" type="parTrans" cxnId="{1C8A0C38-C01A-42EB-B148-41A3975A3AB8}">
      <dgm:prSet/>
      <dgm:spPr/>
      <dgm:t>
        <a:bodyPr/>
        <a:lstStyle/>
        <a:p>
          <a:endParaRPr lang="pl-PL"/>
        </a:p>
      </dgm:t>
    </dgm:pt>
    <dgm:pt modelId="{124F3868-5299-4DB5-8A3E-CFA1C7060F9E}" type="sibTrans" cxnId="{1C8A0C38-C01A-42EB-B148-41A3975A3AB8}">
      <dgm:prSet/>
      <dgm:spPr/>
      <dgm:t>
        <a:bodyPr/>
        <a:lstStyle/>
        <a:p>
          <a:endParaRPr lang="pl-PL"/>
        </a:p>
      </dgm:t>
    </dgm:pt>
    <dgm:pt modelId="{9B5962A8-8550-4D9E-8454-2A2D1BE128AE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 anchor="ctr"/>
        <a:lstStyle/>
        <a:p>
          <a:endParaRPr lang="pl-PL" b="0" dirty="0">
            <a:latin typeface="Calibri" panose="020F0502020204030204" pitchFamily="34" charset="0"/>
          </a:endParaRPr>
        </a:p>
      </dgm:t>
    </dgm:pt>
    <dgm:pt modelId="{7E8315A5-1593-4B5B-A7DA-D2BDD93E6ABC}" type="sibTrans" cxnId="{DC726951-EF20-46B3-B7E7-DE22B18D5067}">
      <dgm:prSet/>
      <dgm:spPr/>
      <dgm:t>
        <a:bodyPr/>
        <a:lstStyle/>
        <a:p>
          <a:endParaRPr lang="pl-PL"/>
        </a:p>
      </dgm:t>
    </dgm:pt>
    <dgm:pt modelId="{1D2D9D4E-F278-4B87-A01F-FC4C7B25453F}" type="parTrans" cxnId="{DC726951-EF20-46B3-B7E7-DE22B18D5067}">
      <dgm:prSet/>
      <dgm:spPr/>
      <dgm:t>
        <a:bodyPr/>
        <a:lstStyle/>
        <a:p>
          <a:endParaRPr lang="pl-PL"/>
        </a:p>
      </dgm:t>
    </dgm:pt>
    <dgm:pt modelId="{5D70C5F1-F7E9-435F-AC4F-93B97AAB03AC}" type="pres">
      <dgm:prSet presAssocID="{03348D9D-B172-4823-BA68-0BF999780F25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B062C492-4318-44D0-A3FD-F556E9FA15B0}" type="pres">
      <dgm:prSet presAssocID="{23B8D10B-4A1B-4E3C-A60A-C10982001850}" presName="composite" presStyleCnt="0"/>
      <dgm:spPr/>
      <dgm:t>
        <a:bodyPr/>
        <a:lstStyle/>
        <a:p>
          <a:endParaRPr lang="pl-PL"/>
        </a:p>
      </dgm:t>
    </dgm:pt>
    <dgm:pt modelId="{0694821D-E56B-49D2-977F-D8ECE8FD8B10}" type="pres">
      <dgm:prSet presAssocID="{23B8D10B-4A1B-4E3C-A60A-C10982001850}" presName="FirstChild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8D5CD2-9CA0-4D16-86A0-32A4501D2C76}" type="pres">
      <dgm:prSet presAssocID="{23B8D10B-4A1B-4E3C-A60A-C10982001850}" presName="Parent" presStyleLbl="alignNode1" presStyleIdx="0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7FC6A4-230D-4A43-97A4-A8432F897ACC}" type="pres">
      <dgm:prSet presAssocID="{23B8D10B-4A1B-4E3C-A60A-C10982001850}" presName="Accent" presStyleLbl="parChTrans1D1" presStyleIdx="0" presStyleCnt="5"/>
      <dgm:spPr/>
      <dgm:t>
        <a:bodyPr/>
        <a:lstStyle/>
        <a:p>
          <a:endParaRPr lang="pl-PL"/>
        </a:p>
      </dgm:t>
    </dgm:pt>
    <dgm:pt modelId="{C62B3755-4C3C-4A10-A17D-5814B31DFA86}" type="pres">
      <dgm:prSet presAssocID="{675847F4-F787-4E17-8336-3029FF6AE0CF}" presName="sibTrans" presStyleCnt="0"/>
      <dgm:spPr/>
      <dgm:t>
        <a:bodyPr/>
        <a:lstStyle/>
        <a:p>
          <a:endParaRPr lang="pl-PL"/>
        </a:p>
      </dgm:t>
    </dgm:pt>
    <dgm:pt modelId="{2F97E524-9240-4A02-9017-99A02C7274CF}" type="pres">
      <dgm:prSet presAssocID="{4170CCE5-EA67-4CEB-AFD0-6A2AE9FE8288}" presName="composite" presStyleCnt="0"/>
      <dgm:spPr/>
      <dgm:t>
        <a:bodyPr/>
        <a:lstStyle/>
        <a:p>
          <a:endParaRPr lang="pl-PL"/>
        </a:p>
      </dgm:t>
    </dgm:pt>
    <dgm:pt modelId="{699E1A8C-5BAA-41FF-AAF6-B07DBBCE21D0}" type="pres">
      <dgm:prSet presAssocID="{4170CCE5-EA67-4CEB-AFD0-6A2AE9FE8288}" presName="FirstChild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FB50197-F557-489E-8399-07BF503340A7}" type="pres">
      <dgm:prSet presAssocID="{4170CCE5-EA67-4CEB-AFD0-6A2AE9FE8288}" presName="Parent" presStyleLbl="alignNode1" presStyleIdx="1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5022E9-D17F-4B09-B377-44805E9B092E}" type="pres">
      <dgm:prSet presAssocID="{4170CCE5-EA67-4CEB-AFD0-6A2AE9FE8288}" presName="Accent" presStyleLbl="parChTrans1D1" presStyleIdx="1" presStyleCnt="5"/>
      <dgm:spPr/>
      <dgm:t>
        <a:bodyPr/>
        <a:lstStyle/>
        <a:p>
          <a:endParaRPr lang="pl-PL"/>
        </a:p>
      </dgm:t>
    </dgm:pt>
    <dgm:pt modelId="{7E685984-549B-4CB2-B101-ABC63BB1E9DF}" type="pres">
      <dgm:prSet presAssocID="{C017703D-EE96-4A54-8078-9775CBCD41C9}" presName="sibTrans" presStyleCnt="0"/>
      <dgm:spPr/>
      <dgm:t>
        <a:bodyPr/>
        <a:lstStyle/>
        <a:p>
          <a:endParaRPr lang="pl-PL"/>
        </a:p>
      </dgm:t>
    </dgm:pt>
    <dgm:pt modelId="{6E2BB70F-2E2E-4D1A-BFF3-BB5EABBC5DA6}" type="pres">
      <dgm:prSet presAssocID="{0B0CE69C-376E-4BEE-9AB1-FDAD1814A5DB}" presName="composite" presStyleCnt="0"/>
      <dgm:spPr/>
      <dgm:t>
        <a:bodyPr/>
        <a:lstStyle/>
        <a:p>
          <a:endParaRPr lang="pl-PL"/>
        </a:p>
      </dgm:t>
    </dgm:pt>
    <dgm:pt modelId="{961F1F58-3A53-4D61-9D76-252A40CCC088}" type="pres">
      <dgm:prSet presAssocID="{0B0CE69C-376E-4BEE-9AB1-FDAD1814A5DB}" presName="FirstChild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88628A-ED53-4BE3-8298-F3479E819076}" type="pres">
      <dgm:prSet presAssocID="{0B0CE69C-376E-4BEE-9AB1-FDAD1814A5DB}" presName="Parent" presStyleLbl="alignNode1" presStyleIdx="2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2FF2AA-8C30-4A8C-96A9-AF459CB9F21A}" type="pres">
      <dgm:prSet presAssocID="{0B0CE69C-376E-4BEE-9AB1-FDAD1814A5DB}" presName="Accent" presStyleLbl="parChTrans1D1" presStyleIdx="2" presStyleCnt="5"/>
      <dgm:spPr/>
      <dgm:t>
        <a:bodyPr/>
        <a:lstStyle/>
        <a:p>
          <a:endParaRPr lang="pl-PL"/>
        </a:p>
      </dgm:t>
    </dgm:pt>
    <dgm:pt modelId="{1EC60F0D-AF5A-4070-9431-9D19971FF739}" type="pres">
      <dgm:prSet presAssocID="{CFE33086-E05E-4BE7-82EC-53ED34D872C3}" presName="sibTrans" presStyleCnt="0"/>
      <dgm:spPr/>
      <dgm:t>
        <a:bodyPr/>
        <a:lstStyle/>
        <a:p>
          <a:endParaRPr lang="pl-PL"/>
        </a:p>
      </dgm:t>
    </dgm:pt>
    <dgm:pt modelId="{7EE1185A-5423-4C33-88A1-5323CA865294}" type="pres">
      <dgm:prSet presAssocID="{574BAA1C-892A-4E86-83DA-39C0577F8FA2}" presName="composite" presStyleCnt="0"/>
      <dgm:spPr/>
    </dgm:pt>
    <dgm:pt modelId="{F7AA5956-5FC4-4907-92D5-38F3798C9877}" type="pres">
      <dgm:prSet presAssocID="{574BAA1C-892A-4E86-83DA-39C0577F8FA2}" presName="FirstChild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CE06EF-A785-43C0-9FC2-869FA7EB7A89}" type="pres">
      <dgm:prSet presAssocID="{574BAA1C-892A-4E86-83DA-39C0577F8FA2}" presName="Parent" presStyleLbl="alignNode1" presStyleIdx="3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DD32E5-E432-4F87-B94A-545DD56EB6B2}" type="pres">
      <dgm:prSet presAssocID="{574BAA1C-892A-4E86-83DA-39C0577F8FA2}" presName="Accent" presStyleLbl="parChTrans1D1" presStyleIdx="3" presStyleCnt="5"/>
      <dgm:spPr/>
    </dgm:pt>
    <dgm:pt modelId="{F17AA5BC-2D7B-48D0-A47D-681FE495C09F}" type="pres">
      <dgm:prSet presAssocID="{CA2FA426-9DB9-4072-A17A-A4814758A484}" presName="sibTrans" presStyleCnt="0"/>
      <dgm:spPr/>
    </dgm:pt>
    <dgm:pt modelId="{66E2AA26-ACEB-4480-8467-990302709212}" type="pres">
      <dgm:prSet presAssocID="{9B5962A8-8550-4D9E-8454-2A2D1BE128AE}" presName="composite" presStyleCnt="0"/>
      <dgm:spPr/>
    </dgm:pt>
    <dgm:pt modelId="{1F21C4CF-4A9D-4F3F-996B-FB45039E3510}" type="pres">
      <dgm:prSet presAssocID="{9B5962A8-8550-4D9E-8454-2A2D1BE128AE}" presName="FirstChild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783516-7B97-4DF7-8C86-90C20471C640}" type="pres">
      <dgm:prSet presAssocID="{9B5962A8-8550-4D9E-8454-2A2D1BE128AE}" presName="Parent" presStyleLbl="alignNode1" presStyleIdx="4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71AB275-623B-48B8-8DFC-91D6BAE8D453}" type="pres">
      <dgm:prSet presAssocID="{9B5962A8-8550-4D9E-8454-2A2D1BE128AE}" presName="Accent" presStyleLbl="parChTrans1D1" presStyleIdx="4" presStyleCnt="5"/>
      <dgm:spPr/>
    </dgm:pt>
  </dgm:ptLst>
  <dgm:cxnLst>
    <dgm:cxn modelId="{957C6866-5FCD-4105-A66E-706AEE34386F}" type="presOf" srcId="{4D045300-408B-4A83-A28A-969E84B26607}" destId="{699E1A8C-5BAA-41FF-AAF6-B07DBBCE21D0}" srcOrd="0" destOrd="0" presId="urn:microsoft.com/office/officeart/2011/layout/TabList"/>
    <dgm:cxn modelId="{0A8D2A39-03C3-400E-87EE-CDA4370C27C0}" type="presOf" srcId="{0B0CE69C-376E-4BEE-9AB1-FDAD1814A5DB}" destId="{9388628A-ED53-4BE3-8298-F3479E819076}" srcOrd="0" destOrd="0" presId="urn:microsoft.com/office/officeart/2011/layout/TabList"/>
    <dgm:cxn modelId="{D75BE39F-8B9B-4070-B756-19D7F182AEC0}" type="presOf" srcId="{4F9131F1-22CD-4428-83B0-5AF5B7625176}" destId="{961F1F58-3A53-4D61-9D76-252A40CCC088}" srcOrd="0" destOrd="0" presId="urn:microsoft.com/office/officeart/2011/layout/TabList"/>
    <dgm:cxn modelId="{26606C7F-D054-42C7-BCE0-8D286706A7DA}" srcId="{03348D9D-B172-4823-BA68-0BF999780F25}" destId="{23B8D10B-4A1B-4E3C-A60A-C10982001850}" srcOrd="0" destOrd="0" parTransId="{E92BA956-FB17-47A9-B877-4F8A61AA0DB1}" sibTransId="{675847F4-F787-4E17-8336-3029FF6AE0CF}"/>
    <dgm:cxn modelId="{1C8A0C38-C01A-42EB-B148-41A3975A3AB8}" srcId="{9B5962A8-8550-4D9E-8454-2A2D1BE128AE}" destId="{DD97D9EF-FA9B-4B06-A730-1E71C2698524}" srcOrd="0" destOrd="0" parTransId="{C04A0868-5D3D-4476-8364-D1211A15E1C1}" sibTransId="{124F3868-5299-4DB5-8A3E-CFA1C7060F9E}"/>
    <dgm:cxn modelId="{3B2FBF34-DC21-4BDA-9438-6E537083064F}" type="presOf" srcId="{574BAA1C-892A-4E86-83DA-39C0577F8FA2}" destId="{D1CE06EF-A785-43C0-9FC2-869FA7EB7A89}" srcOrd="0" destOrd="0" presId="urn:microsoft.com/office/officeart/2011/layout/TabList"/>
    <dgm:cxn modelId="{C98A8678-4838-4D9B-A315-F7AC76871F34}" type="presOf" srcId="{D5E6CA96-89CE-4224-9D8D-4EA85C4BF740}" destId="{0694821D-E56B-49D2-977F-D8ECE8FD8B10}" srcOrd="0" destOrd="0" presId="urn:microsoft.com/office/officeart/2011/layout/TabList"/>
    <dgm:cxn modelId="{8F05DB14-2232-4789-91FA-4B293EE98CEC}" srcId="{03348D9D-B172-4823-BA68-0BF999780F25}" destId="{574BAA1C-892A-4E86-83DA-39C0577F8FA2}" srcOrd="3" destOrd="0" parTransId="{8B453A75-6D02-4070-8024-EFE6B6B05FD9}" sibTransId="{CA2FA426-9DB9-4072-A17A-A4814758A484}"/>
    <dgm:cxn modelId="{DC726951-EF20-46B3-B7E7-DE22B18D5067}" srcId="{03348D9D-B172-4823-BA68-0BF999780F25}" destId="{9B5962A8-8550-4D9E-8454-2A2D1BE128AE}" srcOrd="4" destOrd="0" parTransId="{1D2D9D4E-F278-4B87-A01F-FC4C7B25453F}" sibTransId="{7E8315A5-1593-4B5B-A7DA-D2BDD93E6ABC}"/>
    <dgm:cxn modelId="{83E6E652-3EB0-4D97-942F-AB1AA6DEE454}" type="presOf" srcId="{DD97D9EF-FA9B-4B06-A730-1E71C2698524}" destId="{1F21C4CF-4A9D-4F3F-996B-FB45039E3510}" srcOrd="0" destOrd="0" presId="urn:microsoft.com/office/officeart/2011/layout/TabList"/>
    <dgm:cxn modelId="{855A25ED-F400-407D-BE55-9A920FA341A3}" type="presOf" srcId="{23B8D10B-4A1B-4E3C-A60A-C10982001850}" destId="{1A8D5CD2-9CA0-4D16-86A0-32A4501D2C76}" srcOrd="0" destOrd="0" presId="urn:microsoft.com/office/officeart/2011/layout/TabList"/>
    <dgm:cxn modelId="{759FAD26-3A84-4551-9C35-2D7B945AFE0C}" srcId="{574BAA1C-892A-4E86-83DA-39C0577F8FA2}" destId="{F79A6242-A708-459E-855E-5D939FC35C44}" srcOrd="0" destOrd="0" parTransId="{686AF981-62DC-478B-B5D2-A5B43BF137A8}" sibTransId="{B4BD17ED-6D73-429A-9D61-C4A1CB3496BA}"/>
    <dgm:cxn modelId="{69D9E7E6-FFEA-436E-9D80-DD83AD557C68}" type="presOf" srcId="{F79A6242-A708-459E-855E-5D939FC35C44}" destId="{F7AA5956-5FC4-4907-92D5-38F3798C9877}" srcOrd="0" destOrd="0" presId="urn:microsoft.com/office/officeart/2011/layout/TabList"/>
    <dgm:cxn modelId="{3387875A-A905-4F1A-B51E-30888A15416A}" srcId="{4170CCE5-EA67-4CEB-AFD0-6A2AE9FE8288}" destId="{4D045300-408B-4A83-A28A-969E84B26607}" srcOrd="0" destOrd="0" parTransId="{EE886AE9-B69D-4E70-B221-9CF3364AF01B}" sibTransId="{C8AA9CB2-2E38-4216-BE0B-02FB3D0DA432}"/>
    <dgm:cxn modelId="{A4F5CA02-943C-4F93-AC27-18965D87F99E}" type="presOf" srcId="{4170CCE5-EA67-4CEB-AFD0-6A2AE9FE8288}" destId="{DFB50197-F557-489E-8399-07BF503340A7}" srcOrd="0" destOrd="0" presId="urn:microsoft.com/office/officeart/2011/layout/TabList"/>
    <dgm:cxn modelId="{8F4F1D22-5E6C-4861-85B7-3E4AEA18DA3B}" srcId="{03348D9D-B172-4823-BA68-0BF999780F25}" destId="{4170CCE5-EA67-4CEB-AFD0-6A2AE9FE8288}" srcOrd="1" destOrd="0" parTransId="{BF2798F0-222F-4E9E-9D6F-270CF3C682F9}" sibTransId="{C017703D-EE96-4A54-8078-9775CBCD41C9}"/>
    <dgm:cxn modelId="{7B6F692C-5D1E-4A12-9444-7FCFC306CABA}" type="presOf" srcId="{9B5962A8-8550-4D9E-8454-2A2D1BE128AE}" destId="{32783516-7B97-4DF7-8C86-90C20471C640}" srcOrd="0" destOrd="0" presId="urn:microsoft.com/office/officeart/2011/layout/TabList"/>
    <dgm:cxn modelId="{9122E08E-A95A-4601-83A8-F72642C1171C}" srcId="{23B8D10B-4A1B-4E3C-A60A-C10982001850}" destId="{D5E6CA96-89CE-4224-9D8D-4EA85C4BF740}" srcOrd="0" destOrd="0" parTransId="{F2780C0B-AA9B-4840-8BA0-BA13BE4766D3}" sibTransId="{B10328E9-FC9D-42B0-B165-075F1C64BAF9}"/>
    <dgm:cxn modelId="{FD239D13-4F7E-434B-8B6E-90EA81120C13}" srcId="{03348D9D-B172-4823-BA68-0BF999780F25}" destId="{0B0CE69C-376E-4BEE-9AB1-FDAD1814A5DB}" srcOrd="2" destOrd="0" parTransId="{1A4D8B79-6C7F-40C1-97F2-A5252A0224F6}" sibTransId="{CFE33086-E05E-4BE7-82EC-53ED34D872C3}"/>
    <dgm:cxn modelId="{3A445F87-9B8A-488E-80ED-C3039277D206}" srcId="{0B0CE69C-376E-4BEE-9AB1-FDAD1814A5DB}" destId="{4F9131F1-22CD-4428-83B0-5AF5B7625176}" srcOrd="0" destOrd="0" parTransId="{981413C1-0888-44FB-A4CF-B3E37B712B98}" sibTransId="{A954EAFE-4498-4870-BD73-E961462F79F3}"/>
    <dgm:cxn modelId="{A8211343-CFA2-4A70-9940-7836C9506993}" type="presOf" srcId="{03348D9D-B172-4823-BA68-0BF999780F25}" destId="{5D70C5F1-F7E9-435F-AC4F-93B97AAB03AC}" srcOrd="0" destOrd="0" presId="urn:microsoft.com/office/officeart/2011/layout/TabList"/>
    <dgm:cxn modelId="{09F17842-96DE-4CAF-91A9-235039941346}" type="presParOf" srcId="{5D70C5F1-F7E9-435F-AC4F-93B97AAB03AC}" destId="{B062C492-4318-44D0-A3FD-F556E9FA15B0}" srcOrd="0" destOrd="0" presId="urn:microsoft.com/office/officeart/2011/layout/TabList"/>
    <dgm:cxn modelId="{1BED99FE-EC38-454D-99F0-572A3FF314CC}" type="presParOf" srcId="{B062C492-4318-44D0-A3FD-F556E9FA15B0}" destId="{0694821D-E56B-49D2-977F-D8ECE8FD8B10}" srcOrd="0" destOrd="0" presId="urn:microsoft.com/office/officeart/2011/layout/TabList"/>
    <dgm:cxn modelId="{539C2A3E-6839-42AB-8448-1A982B232860}" type="presParOf" srcId="{B062C492-4318-44D0-A3FD-F556E9FA15B0}" destId="{1A8D5CD2-9CA0-4D16-86A0-32A4501D2C76}" srcOrd="1" destOrd="0" presId="urn:microsoft.com/office/officeart/2011/layout/TabList"/>
    <dgm:cxn modelId="{BCEF07FB-56EC-4575-865D-BAFCEFBD5959}" type="presParOf" srcId="{B062C492-4318-44D0-A3FD-F556E9FA15B0}" destId="{4D7FC6A4-230D-4A43-97A4-A8432F897ACC}" srcOrd="2" destOrd="0" presId="urn:microsoft.com/office/officeart/2011/layout/TabList"/>
    <dgm:cxn modelId="{51B92B5F-0D18-4FB0-8ED0-381E3330DAE5}" type="presParOf" srcId="{5D70C5F1-F7E9-435F-AC4F-93B97AAB03AC}" destId="{C62B3755-4C3C-4A10-A17D-5814B31DFA86}" srcOrd="1" destOrd="0" presId="urn:microsoft.com/office/officeart/2011/layout/TabList"/>
    <dgm:cxn modelId="{425F3A4D-966B-43FA-BC6D-99EE3D126591}" type="presParOf" srcId="{5D70C5F1-F7E9-435F-AC4F-93B97AAB03AC}" destId="{2F97E524-9240-4A02-9017-99A02C7274CF}" srcOrd="2" destOrd="0" presId="urn:microsoft.com/office/officeart/2011/layout/TabList"/>
    <dgm:cxn modelId="{B44E0369-441C-4E7A-95BB-F6BFE62081C3}" type="presParOf" srcId="{2F97E524-9240-4A02-9017-99A02C7274CF}" destId="{699E1A8C-5BAA-41FF-AAF6-B07DBBCE21D0}" srcOrd="0" destOrd="0" presId="urn:microsoft.com/office/officeart/2011/layout/TabList"/>
    <dgm:cxn modelId="{422A1511-F619-459E-A148-8D2FAD0B8225}" type="presParOf" srcId="{2F97E524-9240-4A02-9017-99A02C7274CF}" destId="{DFB50197-F557-489E-8399-07BF503340A7}" srcOrd="1" destOrd="0" presId="urn:microsoft.com/office/officeart/2011/layout/TabList"/>
    <dgm:cxn modelId="{1039BEF1-19BA-4FF8-A48C-637D77368727}" type="presParOf" srcId="{2F97E524-9240-4A02-9017-99A02C7274CF}" destId="{985022E9-D17F-4B09-B377-44805E9B092E}" srcOrd="2" destOrd="0" presId="urn:microsoft.com/office/officeart/2011/layout/TabList"/>
    <dgm:cxn modelId="{B71411BD-DBC6-42E7-AE97-1D3CD34ACC11}" type="presParOf" srcId="{5D70C5F1-F7E9-435F-AC4F-93B97AAB03AC}" destId="{7E685984-549B-4CB2-B101-ABC63BB1E9DF}" srcOrd="3" destOrd="0" presId="urn:microsoft.com/office/officeart/2011/layout/TabList"/>
    <dgm:cxn modelId="{07D93F91-74FA-4100-AC70-145C8D5EB993}" type="presParOf" srcId="{5D70C5F1-F7E9-435F-AC4F-93B97AAB03AC}" destId="{6E2BB70F-2E2E-4D1A-BFF3-BB5EABBC5DA6}" srcOrd="4" destOrd="0" presId="urn:microsoft.com/office/officeart/2011/layout/TabList"/>
    <dgm:cxn modelId="{34B9D6AB-B64D-4B61-8FE1-93C46B039157}" type="presParOf" srcId="{6E2BB70F-2E2E-4D1A-BFF3-BB5EABBC5DA6}" destId="{961F1F58-3A53-4D61-9D76-252A40CCC088}" srcOrd="0" destOrd="0" presId="urn:microsoft.com/office/officeart/2011/layout/TabList"/>
    <dgm:cxn modelId="{77303E46-7846-4D5A-8655-CB241E9F93E1}" type="presParOf" srcId="{6E2BB70F-2E2E-4D1A-BFF3-BB5EABBC5DA6}" destId="{9388628A-ED53-4BE3-8298-F3479E819076}" srcOrd="1" destOrd="0" presId="urn:microsoft.com/office/officeart/2011/layout/TabList"/>
    <dgm:cxn modelId="{3D68B5EF-662F-44DF-996D-AB3CEC5C4C9D}" type="presParOf" srcId="{6E2BB70F-2E2E-4D1A-BFF3-BB5EABBC5DA6}" destId="{B82FF2AA-8C30-4A8C-96A9-AF459CB9F21A}" srcOrd="2" destOrd="0" presId="urn:microsoft.com/office/officeart/2011/layout/TabList"/>
    <dgm:cxn modelId="{E118CBEC-EA11-43F4-994F-D57E13EBE45D}" type="presParOf" srcId="{5D70C5F1-F7E9-435F-AC4F-93B97AAB03AC}" destId="{1EC60F0D-AF5A-4070-9431-9D19971FF739}" srcOrd="5" destOrd="0" presId="urn:microsoft.com/office/officeart/2011/layout/TabList"/>
    <dgm:cxn modelId="{ABF51302-8A20-4B15-9BC4-629BE9B721F5}" type="presParOf" srcId="{5D70C5F1-F7E9-435F-AC4F-93B97AAB03AC}" destId="{7EE1185A-5423-4C33-88A1-5323CA865294}" srcOrd="6" destOrd="0" presId="urn:microsoft.com/office/officeart/2011/layout/TabList"/>
    <dgm:cxn modelId="{6462CFE4-0C11-4F30-B624-9E09E82FB8E7}" type="presParOf" srcId="{7EE1185A-5423-4C33-88A1-5323CA865294}" destId="{F7AA5956-5FC4-4907-92D5-38F3798C9877}" srcOrd="0" destOrd="0" presId="urn:microsoft.com/office/officeart/2011/layout/TabList"/>
    <dgm:cxn modelId="{F6F87B3D-51FE-4E29-BE6D-4686F67DE1A9}" type="presParOf" srcId="{7EE1185A-5423-4C33-88A1-5323CA865294}" destId="{D1CE06EF-A785-43C0-9FC2-869FA7EB7A89}" srcOrd="1" destOrd="0" presId="urn:microsoft.com/office/officeart/2011/layout/TabList"/>
    <dgm:cxn modelId="{3A2622CE-FFED-4364-AA2E-7E990B4FD290}" type="presParOf" srcId="{7EE1185A-5423-4C33-88A1-5323CA865294}" destId="{B3DD32E5-E432-4F87-B94A-545DD56EB6B2}" srcOrd="2" destOrd="0" presId="urn:microsoft.com/office/officeart/2011/layout/TabList"/>
    <dgm:cxn modelId="{2C3F6E7A-CAC7-4F86-9EC8-BD160D8633E3}" type="presParOf" srcId="{5D70C5F1-F7E9-435F-AC4F-93B97AAB03AC}" destId="{F17AA5BC-2D7B-48D0-A47D-681FE495C09F}" srcOrd="7" destOrd="0" presId="urn:microsoft.com/office/officeart/2011/layout/TabList"/>
    <dgm:cxn modelId="{1B2D2387-90AE-4DF6-9116-EBA2B94FF4D7}" type="presParOf" srcId="{5D70C5F1-F7E9-435F-AC4F-93B97AAB03AC}" destId="{66E2AA26-ACEB-4480-8467-990302709212}" srcOrd="8" destOrd="0" presId="urn:microsoft.com/office/officeart/2011/layout/TabList"/>
    <dgm:cxn modelId="{FB7DD265-CC8D-4F77-B11B-C8FD48DAEE49}" type="presParOf" srcId="{66E2AA26-ACEB-4480-8467-990302709212}" destId="{1F21C4CF-4A9D-4F3F-996B-FB45039E3510}" srcOrd="0" destOrd="0" presId="urn:microsoft.com/office/officeart/2011/layout/TabList"/>
    <dgm:cxn modelId="{6B5031D3-F510-4B36-AD98-5F64A427F251}" type="presParOf" srcId="{66E2AA26-ACEB-4480-8467-990302709212}" destId="{32783516-7B97-4DF7-8C86-90C20471C640}" srcOrd="1" destOrd="0" presId="urn:microsoft.com/office/officeart/2011/layout/TabList"/>
    <dgm:cxn modelId="{2CE005D2-3690-42FB-A5F1-892FE0C2F820}" type="presParOf" srcId="{66E2AA26-ACEB-4480-8467-990302709212}" destId="{571AB275-623B-48B8-8DFC-91D6BAE8D453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6C9228-5B70-4C2D-86FB-22B6E9DECD0A}">
      <dsp:nvSpPr>
        <dsp:cNvPr id="0" name=""/>
        <dsp:cNvSpPr/>
      </dsp:nvSpPr>
      <dsp:spPr>
        <a:xfrm>
          <a:off x="3946120" y="357277"/>
          <a:ext cx="1714337" cy="1714337"/>
        </a:xfrm>
        <a:prstGeom prst="ellipse">
          <a:avLst/>
        </a:prstGeom>
        <a:solidFill>
          <a:srgbClr val="04640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Producent</a:t>
          </a:r>
          <a:endParaRPr lang="pl-PL" sz="1900" kern="1200" dirty="0"/>
        </a:p>
      </dsp:txBody>
      <dsp:txXfrm>
        <a:off x="3946120" y="357277"/>
        <a:ext cx="1714337" cy="1714337"/>
      </dsp:txXfrm>
    </dsp:sp>
    <dsp:sp modelId="{C7D76ABE-D20E-4A53-8360-9B8AAA0ABD97}">
      <dsp:nvSpPr>
        <dsp:cNvPr id="0" name=""/>
        <dsp:cNvSpPr/>
      </dsp:nvSpPr>
      <dsp:spPr>
        <a:xfrm>
          <a:off x="5715041" y="714384"/>
          <a:ext cx="994315" cy="99431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500" kern="1200"/>
        </a:p>
      </dsp:txBody>
      <dsp:txXfrm>
        <a:off x="5715041" y="714384"/>
        <a:ext cx="994315" cy="994315"/>
      </dsp:txXfrm>
    </dsp:sp>
    <dsp:sp modelId="{37ED0FEB-2EA5-4CEF-91D7-AA7B796D913C}">
      <dsp:nvSpPr>
        <dsp:cNvPr id="0" name=""/>
        <dsp:cNvSpPr/>
      </dsp:nvSpPr>
      <dsp:spPr>
        <a:xfrm>
          <a:off x="6715171" y="357277"/>
          <a:ext cx="1714337" cy="1714337"/>
        </a:xfrm>
        <a:prstGeom prst="ellipse">
          <a:avLst/>
        </a:prstGeom>
        <a:solidFill>
          <a:srgbClr val="04640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Konsument</a:t>
          </a:r>
          <a:endParaRPr lang="pl-PL" sz="1900" kern="1200" dirty="0"/>
        </a:p>
      </dsp:txBody>
      <dsp:txXfrm>
        <a:off x="6715171" y="357277"/>
        <a:ext cx="1714337" cy="1714337"/>
      </dsp:txXfrm>
    </dsp:sp>
    <dsp:sp modelId="{C22BDC78-B58D-4F2F-899B-1EE2746EE0CF}">
      <dsp:nvSpPr>
        <dsp:cNvPr id="0" name=""/>
        <dsp:cNvSpPr/>
      </dsp:nvSpPr>
      <dsp:spPr>
        <a:xfrm>
          <a:off x="2857524" y="717288"/>
          <a:ext cx="994315" cy="99431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500" kern="1200"/>
        </a:p>
      </dsp:txBody>
      <dsp:txXfrm>
        <a:off x="2857524" y="717288"/>
        <a:ext cx="994315" cy="994315"/>
      </dsp:txXfrm>
    </dsp:sp>
    <dsp:sp modelId="{0C069164-8641-4C1A-B24C-E6F486003DF1}">
      <dsp:nvSpPr>
        <dsp:cNvPr id="0" name=""/>
        <dsp:cNvSpPr/>
      </dsp:nvSpPr>
      <dsp:spPr>
        <a:xfrm>
          <a:off x="142879" y="0"/>
          <a:ext cx="2526333" cy="2428890"/>
        </a:xfrm>
        <a:prstGeom prst="ellipse">
          <a:avLst/>
        </a:prstGeom>
        <a:solidFill>
          <a:srgbClr val="04640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Prosument</a:t>
          </a:r>
          <a:endParaRPr lang="pl-PL" sz="1900" kern="1200" dirty="0"/>
        </a:p>
      </dsp:txBody>
      <dsp:txXfrm>
        <a:off x="142879" y="0"/>
        <a:ext cx="2526333" cy="24288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kart"/>
  <dgm:desc val="Umożliwia pokazanie niesekwencyjnych lub zgrupowanych bloków informacji. Dobrze się sprawdza w przypadku list z małą ilością tekstu poziomu 1. Pierwszy element poziomu 2 jest wyświetlany obok tekstu poziomu 1, a pozostały tekst poziomu 2 jest wyświetlany poniżej tekstu poziomu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EA7AF-1936-4C47-8DA7-0BAE7540A26F}" type="datetimeFigureOut">
              <a:rPr lang="pl-PL" smtClean="0"/>
              <a:pPr/>
              <a:t>2015-09-15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00EA7-63A8-40F1-A385-0ACA4AD4B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0104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44000" cy="687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590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2456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2802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688632" cy="122413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80081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468544" cy="68560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266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468544" cy="68560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076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468544" cy="68560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32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5068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4202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3552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1506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0CCB6-9CA8-4E7C-91EE-969F5A3A8025}" type="datetimeFigureOut">
              <a:rPr lang="pl-PL" smtClean="0"/>
              <a:pPr/>
              <a:t>2015-09-15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412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0" y="4797152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„Dyskusja Problemowa - Wykorzystanie instalacji OŹE w kujawsko-pomorskim -  podsumowanie działań”</a:t>
            </a:r>
            <a:endParaRPr lang="pl-P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46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-78154" y="1340768"/>
            <a:ext cx="9222154" cy="535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Dlaczego warto inwestować w energetykę prosumencką?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73366632"/>
              </p:ext>
            </p:extLst>
          </p:nvPr>
        </p:nvGraphicFramePr>
        <p:xfrm>
          <a:off x="430421" y="2437261"/>
          <a:ext cx="8299939" cy="3440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ostokąt zaokrąglony 5"/>
          <p:cNvSpPr/>
          <p:nvPr/>
        </p:nvSpPr>
        <p:spPr>
          <a:xfrm>
            <a:off x="395536" y="1844824"/>
            <a:ext cx="8496944" cy="6549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1400" dirty="0">
                <a:solidFill>
                  <a:schemeClr val="tx1"/>
                </a:solidFill>
              </a:rPr>
              <a:t>Krajowy Plan Działania w zakresie Odnawialnych Źródeł Energii (KPD) przewiduje 24,7 GW mocy </a:t>
            </a:r>
          </a:p>
          <a:p>
            <a:pPr algn="just"/>
            <a:r>
              <a:rPr lang="pl-PL" sz="1400" dirty="0">
                <a:solidFill>
                  <a:schemeClr val="tx1"/>
                </a:solidFill>
              </a:rPr>
              <a:t>zainstalowanych w mikroinstalacjach do roku 2020 (w tym 1,9 GW w wytwarzaniu energii elektrycznej). </a:t>
            </a:r>
          </a:p>
          <a:p>
            <a:pPr algn="just"/>
            <a:r>
              <a:rPr lang="pl-PL" sz="1400" dirty="0" smtClean="0">
                <a:solidFill>
                  <a:schemeClr val="tx1"/>
                </a:solidFill>
              </a:rPr>
              <a:t>Wg IEO pozwoli to na osiągnięcie następujących efektów ekonomicznych i gospodarczych:</a:t>
            </a:r>
            <a:endParaRPr lang="pl-P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94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161420" cy="425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394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58413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394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grpSp>
        <p:nvGrpSpPr>
          <p:cNvPr id="5" name="Grupa 14"/>
          <p:cNvGrpSpPr>
            <a:grpSpLocks/>
          </p:cNvGrpSpPr>
          <p:nvPr/>
        </p:nvGrpSpPr>
        <p:grpSpPr bwMode="auto">
          <a:xfrm>
            <a:off x="3000375" y="1922463"/>
            <a:ext cx="2286000" cy="2857500"/>
            <a:chOff x="3857590" y="869930"/>
            <a:chExt cx="3876675" cy="435771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7590" y="869930"/>
              <a:ext cx="3876675" cy="4357718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lumMod val="85000"/>
                  <a:alpha val="6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Prostokąt 6"/>
            <p:cNvSpPr/>
            <p:nvPr/>
          </p:nvSpPr>
          <p:spPr>
            <a:xfrm>
              <a:off x="6713947" y="928033"/>
              <a:ext cx="858790" cy="12153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latin typeface="Century Gothic" pitchFamily="34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938343"/>
            <a:ext cx="2145258" cy="2844809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lumMod val="85000"/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ole tekstowe 10"/>
          <p:cNvSpPr txBox="1">
            <a:spLocks noChangeArrowheads="1"/>
          </p:cNvSpPr>
          <p:nvPr/>
        </p:nvSpPr>
        <p:spPr bwMode="auto">
          <a:xfrm>
            <a:off x="428625" y="4997450"/>
            <a:ext cx="4429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Infrastruktura </a:t>
            </a:r>
          </a:p>
          <a:p>
            <a:r>
              <a:rPr lang="pl-PL"/>
              <a:t>scentralizowana </a:t>
            </a:r>
          </a:p>
        </p:txBody>
      </p:sp>
      <p:sp>
        <p:nvSpPr>
          <p:cNvPr id="10" name="pole tekstowe 10"/>
          <p:cNvSpPr txBox="1">
            <a:spLocks noChangeArrowheads="1"/>
          </p:cNvSpPr>
          <p:nvPr/>
        </p:nvSpPr>
        <p:spPr bwMode="auto">
          <a:xfrm>
            <a:off x="357188" y="1912938"/>
            <a:ext cx="4429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/>
              <a:t>1980</a:t>
            </a:r>
          </a:p>
        </p:txBody>
      </p:sp>
      <p:sp>
        <p:nvSpPr>
          <p:cNvPr id="11" name="pole tekstowe 10"/>
          <p:cNvSpPr txBox="1">
            <a:spLocks noChangeArrowheads="1"/>
          </p:cNvSpPr>
          <p:nvPr/>
        </p:nvSpPr>
        <p:spPr bwMode="auto">
          <a:xfrm>
            <a:off x="3071813" y="1922463"/>
            <a:ext cx="4429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/>
              <a:t>2014</a:t>
            </a:r>
          </a:p>
        </p:txBody>
      </p:sp>
      <p:sp>
        <p:nvSpPr>
          <p:cNvPr id="12" name="pole tekstowe 25"/>
          <p:cNvSpPr txBox="1">
            <a:spLocks noChangeArrowheads="1"/>
          </p:cNvSpPr>
          <p:nvPr/>
        </p:nvSpPr>
        <p:spPr bwMode="auto">
          <a:xfrm>
            <a:off x="3143250" y="4926013"/>
            <a:ext cx="44291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Infrastruktura </a:t>
            </a:r>
          </a:p>
          <a:p>
            <a:r>
              <a:rPr lang="pl-PL"/>
              <a:t>rozproszona</a:t>
            </a:r>
          </a:p>
        </p:txBody>
      </p:sp>
      <p:sp>
        <p:nvSpPr>
          <p:cNvPr id="13" name="Prostokąt 14"/>
          <p:cNvSpPr>
            <a:spLocks noChangeArrowheads="1"/>
          </p:cNvSpPr>
          <p:nvPr/>
        </p:nvSpPr>
        <p:spPr bwMode="auto">
          <a:xfrm>
            <a:off x="179512" y="5661248"/>
            <a:ext cx="86439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sz="900" b="0" dirty="0"/>
              <a:t>http://www.kemin.dk/, http://www.renewableenergyworld.com/</a:t>
            </a:r>
          </a:p>
        </p:txBody>
      </p:sp>
      <p:sp>
        <p:nvSpPr>
          <p:cNvPr id="14" name="Prostokąt 16"/>
          <p:cNvSpPr>
            <a:spLocks noChangeArrowheads="1"/>
          </p:cNvSpPr>
          <p:nvPr/>
        </p:nvSpPr>
        <p:spPr bwMode="auto">
          <a:xfrm>
            <a:off x="5572125" y="2422525"/>
            <a:ext cx="2428875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12% </a:t>
            </a:r>
            <a:r>
              <a:rPr lang="pl-PL" sz="1600"/>
              <a:t>redukcji zużycia energii w por. z  </a:t>
            </a:r>
            <a:r>
              <a:rPr lang="en-US" sz="1600"/>
              <a:t>2006;</a:t>
            </a:r>
            <a:endParaRPr lang="pl-PL" sz="1600"/>
          </a:p>
          <a:p>
            <a:endParaRPr lang="pl-PL" sz="1600"/>
          </a:p>
          <a:p>
            <a:r>
              <a:rPr lang="pl-PL" sz="1600"/>
              <a:t>35% OZE  </a:t>
            </a:r>
          </a:p>
          <a:p>
            <a:r>
              <a:rPr lang="pl-PL" sz="1600"/>
              <a:t>(transport + ciepło+</a:t>
            </a:r>
          </a:p>
          <a:p>
            <a:r>
              <a:rPr lang="pl-PL" sz="1600"/>
              <a:t>en. elektryczna)</a:t>
            </a:r>
          </a:p>
          <a:p>
            <a:endParaRPr lang="pl-PL" sz="1600"/>
          </a:p>
          <a:p>
            <a:r>
              <a:rPr lang="pl-PL" sz="1600"/>
              <a:t>50% energii z wiatru w konsumpcji energii elektrycznej</a:t>
            </a:r>
          </a:p>
          <a:p>
            <a:endParaRPr lang="pl-PL" sz="1600"/>
          </a:p>
        </p:txBody>
      </p:sp>
      <p:cxnSp>
        <p:nvCxnSpPr>
          <p:cNvPr id="15" name="Łącznik prosty ze strzałką 14"/>
          <p:cNvCxnSpPr/>
          <p:nvPr/>
        </p:nvCxnSpPr>
        <p:spPr>
          <a:xfrm>
            <a:off x="7715250" y="2428875"/>
            <a:ext cx="757238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4908550" y="2428875"/>
            <a:ext cx="757238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2286000" y="2428875"/>
            <a:ext cx="757238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Prostokąt 23"/>
          <p:cNvSpPr>
            <a:spLocks noChangeArrowheads="1"/>
          </p:cNvSpPr>
          <p:nvPr/>
        </p:nvSpPr>
        <p:spPr bwMode="auto">
          <a:xfrm>
            <a:off x="357188" y="1428750"/>
            <a:ext cx="1431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/>
              <a:t>Dania AD </a:t>
            </a:r>
          </a:p>
        </p:txBody>
      </p:sp>
    </p:spTree>
    <p:extLst>
      <p:ext uri="{BB962C8B-B14F-4D97-AF65-F5344CB8AC3E}">
        <p14:creationId xmlns="" xmlns:p14="http://schemas.microsoft.com/office/powerpoint/2010/main" val="31394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484784"/>
            <a:ext cx="749179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394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0" y="1628800"/>
            <a:ext cx="504056" cy="4032448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Przykłady wykorzystania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68366168"/>
              </p:ext>
            </p:extLst>
          </p:nvPr>
        </p:nvGraphicFramePr>
        <p:xfrm>
          <a:off x="529208" y="1456185"/>
          <a:ext cx="7931224" cy="42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869160"/>
            <a:ext cx="2012520" cy="7633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94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5"/>
            <a:ext cx="6768752" cy="447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394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22017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394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6588224" cy="356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0" y="1484784"/>
            <a:ext cx="9144000" cy="51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Mapa drogowa</a:t>
            </a:r>
            <a:r>
              <a:rPr kumimoji="0" lang="pl-PL" altLang="pl-PL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 </a:t>
            </a:r>
            <a:r>
              <a:rPr kumimoji="0" lang="pl-PL" altLang="pl-PL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Liczba prosumentów na rynku mikroinstalacji OZE do 2020 roku</a:t>
            </a:r>
            <a:endParaRPr kumimoji="0" lang="pl-PL" altLang="pl-PL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ymbol zastępczy stopki 2"/>
          <p:cNvSpPr txBox="1">
            <a:spLocks/>
          </p:cNvSpPr>
          <p:nvPr/>
        </p:nvSpPr>
        <p:spPr>
          <a:xfrm>
            <a:off x="5940152" y="5589240"/>
            <a:ext cx="2895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Źródło: www.ieo.pl</a:t>
            </a:r>
            <a:endParaRPr kumimoji="0" lang="en-GB" alt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94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MIKROINSTALACJE PROSUMENCKIE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79512" y="1916832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Arial" pitchFamily="34" charset="0"/>
                <a:cs typeface="Arial" pitchFamily="34" charset="0"/>
              </a:rPr>
              <a:t>Korzyści społeczne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361950" indent="-361950" algn="just">
              <a:buFont typeface="Wingdings" pitchFamily="2" charset="2"/>
              <a:buChar char="q"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Zwiększa dochód gospodarstw domowych</a:t>
            </a:r>
          </a:p>
          <a:p>
            <a:pPr marL="361950" indent="-361950" algn="just">
              <a:buFont typeface="Wingdings" pitchFamily="2" charset="2"/>
              <a:buChar char="q"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Budowanie społeczeństwa wiedzy</a:t>
            </a:r>
          </a:p>
          <a:p>
            <a:pPr marL="361950" indent="-361950" algn="just">
              <a:buFont typeface="Wingdings" pitchFamily="2" charset="2"/>
              <a:buChar char="q"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Nowe miejsca pracy (przy założeniu, że w najbliższych latach 2,5 miliona Polaków zaczęłoby produkować sobie prąd i ciepło, powstanie 54 000 „zielonych” miejsc pracy)</a:t>
            </a:r>
          </a:p>
          <a:p>
            <a:pPr marL="361950" indent="-361950" algn="just">
              <a:buFont typeface="Wingdings" pitchFamily="2" charset="2"/>
              <a:buChar char="q"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Bezpieczeństwo ekologiczne: bez lub nisko-emisyjna, nie powoduje zanieczyszczeń lokalnych – zdrowsza</a:t>
            </a:r>
          </a:p>
          <a:p>
            <a:pPr marL="361950" indent="-361950" algn="just">
              <a:buFont typeface="Wingdings" pitchFamily="2" charset="2"/>
              <a:buChar char="q"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Nowe Fundusze unijne na działania pro-klimatyczne</a:t>
            </a:r>
          </a:p>
          <a:p>
            <a:pPr marL="361950" indent="-361950" algn="just">
              <a:buFont typeface="Wingdings" pitchFamily="2" charset="2"/>
              <a:buChar char="q"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Zapewnia udział (akceptację) obywateli dla OZE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94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WPROWADZENIE</a:t>
            </a:r>
            <a:endParaRPr lang="pl-PL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3500428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Konferencja Podsumowująca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400" b="1" dirty="0" smtClean="0">
                <a:latin typeface="Arial" pitchFamily="34" charset="0"/>
                <a:cs typeface="Arial" pitchFamily="34" charset="0"/>
              </a:rPr>
              <a:t>Dyskusja Problemowa - Wykorzystanie instalacji OŹE </a:t>
            </a:r>
            <a:br>
              <a:rPr lang="pl-PL" sz="2400" b="1" dirty="0" smtClean="0">
                <a:latin typeface="Arial" pitchFamily="34" charset="0"/>
                <a:cs typeface="Arial" pitchFamily="34" charset="0"/>
              </a:rPr>
            </a:b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w kujawsko-pomorskim -  podsumowanie działań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51520" y="1596425"/>
            <a:ext cx="8568952" cy="784830"/>
          </a:xfrm>
          <a:prstGeom prst="rect">
            <a:avLst/>
          </a:prstGeom>
          <a:solidFill>
            <a:srgbClr val="FDFDF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Konferencja</a:t>
            </a:r>
            <a:r>
              <a:rPr kumimoji="0" lang="pl-PL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 ramach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projektu: "Promocja odnawialnych źródeł energii oraz nowoczesnych systemów dywersyfikujących źródła i sposoby ich wykorzystania jako element ochrony środowiska przyrodniczego w województwie kujawsko-pomorskim"</a:t>
            </a:r>
          </a:p>
        </p:txBody>
      </p:sp>
    </p:spTree>
    <p:extLst>
      <p:ext uri="{BB962C8B-B14F-4D97-AF65-F5344CB8AC3E}">
        <p14:creationId xmlns="" xmlns:p14="http://schemas.microsoft.com/office/powerpoint/2010/main" val="31394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MIKROINSTALACJE PROSUMENCKIE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0" y="1844824"/>
            <a:ext cx="88569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 smtClean="0">
                <a:latin typeface="Arial" pitchFamily="34" charset="0"/>
                <a:cs typeface="Arial" pitchFamily="34" charset="0"/>
              </a:rPr>
              <a:t>Korzyści dla gospodarki:</a:t>
            </a:r>
          </a:p>
          <a:p>
            <a:pPr algn="just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marL="447675" indent="-447675" algn="just">
              <a:buFont typeface="Wingdings" pitchFamily="2" charset="2"/>
              <a:buChar char="q"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Nowy rynek usług i urządzeń</a:t>
            </a:r>
          </a:p>
          <a:p>
            <a:pPr marL="447675" indent="-447675" algn="just">
              <a:buFont typeface="Wingdings" pitchFamily="2" charset="2"/>
              <a:buChar char="q"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Rozwój MŚP</a:t>
            </a:r>
          </a:p>
          <a:p>
            <a:pPr marL="447675" indent="-447675" algn="just">
              <a:buFont typeface="Wingdings" pitchFamily="2" charset="2"/>
              <a:buChar char="q"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Lokalne miejsca pracy (instalacja, obsługa, produkcja)</a:t>
            </a:r>
          </a:p>
          <a:p>
            <a:pPr marL="447675" indent="-447675" algn="just">
              <a:buFont typeface="Wingdings" pitchFamily="2" charset="2"/>
              <a:buChar char="q"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Inwestycje w regionie zapewniają zyski w regionie</a:t>
            </a:r>
          </a:p>
          <a:p>
            <a:pPr marL="447675" indent="-447675" algn="just">
              <a:buFont typeface="Wingdings" pitchFamily="2" charset="2"/>
              <a:buChar char="q"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Rozwój obszarów wiejskich</a:t>
            </a:r>
          </a:p>
          <a:p>
            <a:pPr marL="447675" indent="-447675" algn="just">
              <a:buFont typeface="Wingdings" pitchFamily="2" charset="2"/>
              <a:buChar char="q"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Zwiększenie innowacyjności gospodarki</a:t>
            </a:r>
          </a:p>
          <a:p>
            <a:pPr marL="447675" indent="-447675" algn="just">
              <a:buFont typeface="Wingdings" pitchFamily="2" charset="2"/>
              <a:buChar char="q"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Długofalowo zmniejsza ceny energii (przypadek Niemiec)</a:t>
            </a:r>
          </a:p>
          <a:p>
            <a:pPr marL="447675" indent="-447675" algn="just">
              <a:buFont typeface="Wingdings" pitchFamily="2" charset="2"/>
              <a:buChar char="q"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Lokalne bezpieczeństwo energetyczne (regionalizacja produkcji energii)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94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b="1" i="1" dirty="0" smtClean="0"/>
              <a:t>Dziękuję  za  uwagę</a:t>
            </a:r>
            <a:endParaRPr lang="pl-PL" sz="4400" b="1" i="1" dirty="0"/>
          </a:p>
        </p:txBody>
      </p:sp>
      <p:pic>
        <p:nvPicPr>
          <p:cNvPr id="12292" name="Picture 4" descr="http://get.whotrades.com/u3/photoBAB2/20646609565-0/blogpos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61981"/>
            <a:ext cx="6768752" cy="4489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893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WPROWADZENIE</a:t>
            </a:r>
            <a:endParaRPr lang="pl-PL" dirty="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07504" y="1865149"/>
            <a:ext cx="64087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Konferencja Otwierająca</a:t>
            </a:r>
            <a:r>
              <a:rPr kumimoji="0" lang="pl-PL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l-PL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Diagnoza stanu - Dyskusja Problemowa na temat możliwości rozwoju instalacji OŹE w  województwie kujawsko-pomorskim </a:t>
            </a:r>
            <a:r>
              <a:rPr kumimoji="0" lang="pl-PL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Toruń - Urząd Marszałkowski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Konferencja Tematyczna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- Instalacje OŹE, gaz łupkowy, stopień wodny oraz LPG i LNG w transporcie publicznym w  województwie kujawsko-pomorskim - </a:t>
            </a:r>
            <a:r>
              <a:rPr lang="pl-PL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UTP w Bydgoszczy</a:t>
            </a:r>
          </a:p>
          <a:p>
            <a:pPr algn="just"/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Konferencja Podsumowująca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- Dyskusja Problemowa - Wykorzystanie instalacji OŹE w kujawsko-pomorskim -  Podsumowanie działań - </a:t>
            </a:r>
            <a:r>
              <a:rPr lang="pl-PL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Toruń - Urząd Marszałkowski</a:t>
            </a:r>
          </a:p>
        </p:txBody>
      </p:sp>
      <p:sp>
        <p:nvSpPr>
          <p:cNvPr id="6" name="Prostokąt 5"/>
          <p:cNvSpPr/>
          <p:nvPr/>
        </p:nvSpPr>
        <p:spPr>
          <a:xfrm>
            <a:off x="6948264" y="1988840"/>
            <a:ext cx="2020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marca 2015r. 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668386" y="3356992"/>
            <a:ext cx="2405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 czerwca 2015r. 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653959" y="4725144"/>
            <a:ext cx="2490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 września 2015r. </a:t>
            </a:r>
            <a:endParaRPr lang="pl-P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94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ZAKRES KONFERENCJI</a:t>
            </a:r>
            <a:endParaRPr lang="pl-PL" dirty="0"/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1639832"/>
            <a:ext cx="896448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1200" b="1" dirty="0" smtClean="0"/>
              <a:t>Sesja A - </a:t>
            </a:r>
            <a:r>
              <a:rPr lang="pl-PL" sz="1200" dirty="0" smtClean="0"/>
              <a:t>Prezentacje sesyjne prowadzone przez Moderatora - po 30 min.</a:t>
            </a:r>
          </a:p>
          <a:p>
            <a:pPr algn="just"/>
            <a:r>
              <a:rPr lang="pl-PL" sz="1200" dirty="0" smtClean="0"/>
              <a:t>10.00 - </a:t>
            </a:r>
            <a:r>
              <a:rPr lang="pl-PL" sz="1200" b="1" dirty="0" smtClean="0"/>
              <a:t>Prezentacja nr 1 - Prof. dr hab. inż. Józef Flizikowski - </a:t>
            </a:r>
            <a:r>
              <a:rPr lang="pl-PL" sz="1200" dirty="0" smtClean="0"/>
              <a:t>Czy województwo kujawsko-pomorskie może być niezależnie energetycznie dzięki OZE?</a:t>
            </a:r>
          </a:p>
          <a:p>
            <a:pPr algn="just"/>
            <a:r>
              <a:rPr lang="pl-PL" sz="1200" dirty="0" smtClean="0"/>
              <a:t>10.30 - </a:t>
            </a:r>
            <a:r>
              <a:rPr lang="pl-PL" sz="1200" b="1" dirty="0" smtClean="0"/>
              <a:t>Prezentacja nr 2 - Mgr inż. Wojciech Wójcik - </a:t>
            </a:r>
            <a:r>
              <a:rPr lang="pl-PL" sz="1200" dirty="0" smtClean="0"/>
              <a:t>Analiza możliwości wykorzystania instalacji solarnych w województwie kujawsko-pomorskim - przykłady dobrych praktyk</a:t>
            </a:r>
          </a:p>
          <a:p>
            <a:pPr algn="just"/>
            <a:r>
              <a:rPr lang="pl-PL" sz="1200" dirty="0" smtClean="0"/>
              <a:t>11.00 - </a:t>
            </a:r>
            <a:r>
              <a:rPr lang="pl-PL" sz="1200" b="1" dirty="0" smtClean="0"/>
              <a:t>Prezentacja nr 3 - Mgr inż. Adam Koniszewski - </a:t>
            </a:r>
            <a:r>
              <a:rPr lang="pl-PL" sz="1200" dirty="0" smtClean="0"/>
              <a:t>Przykłady inwestycji w systemy pomp ciepła w województwie kujawsko-pomorskim</a:t>
            </a:r>
          </a:p>
          <a:p>
            <a:pPr algn="just"/>
            <a:r>
              <a:rPr lang="pl-PL" sz="1200" dirty="0" smtClean="0"/>
              <a:t>11.30 - </a:t>
            </a:r>
            <a:r>
              <a:rPr lang="pl-PL" sz="1200" b="1" dirty="0" smtClean="0"/>
              <a:t>Prezentacja nr 4 - Mgr inż. Łukasz Trzeciak - </a:t>
            </a:r>
            <a:r>
              <a:rPr lang="pl-PL" sz="1200" dirty="0" smtClean="0"/>
              <a:t>Systemy efektywnego magazynowania energii elektrycznej - przegląd rozwiązań dla mikroinstalacji PV</a:t>
            </a:r>
          </a:p>
          <a:p>
            <a:pPr algn="just"/>
            <a:r>
              <a:rPr lang="pl-PL" sz="1200" dirty="0" smtClean="0"/>
              <a:t>12.00 - </a:t>
            </a:r>
            <a:r>
              <a:rPr lang="pl-PL" sz="1200" b="1" dirty="0" smtClean="0"/>
              <a:t>Prezentacja nr 5  - </a:t>
            </a:r>
            <a:r>
              <a:rPr lang="pl-PL" sz="1200" b="1" dirty="0" err="1" smtClean="0"/>
              <a:t>WFOŚiGW</a:t>
            </a:r>
            <a:r>
              <a:rPr lang="pl-PL" sz="1200" b="1" dirty="0" smtClean="0"/>
              <a:t> w Toruniu -  Mgr inż. Sebastian Górka</a:t>
            </a:r>
            <a:r>
              <a:rPr lang="pl-PL" sz="1200" dirty="0" smtClean="0"/>
              <a:t> - Ogólnopolski system wsparcia doradczego dla sektora publicznego, mieszkaniowego oraz przedsiębiorców w zakresie efektywności energetycznej oraz OZE na terenie woj. kujawsko-pomorskiego.</a:t>
            </a:r>
          </a:p>
          <a:p>
            <a:pPr algn="just"/>
            <a:r>
              <a:rPr lang="pl-PL" sz="1200" dirty="0" smtClean="0"/>
              <a:t>12.30 - Przerwa kawowa</a:t>
            </a:r>
            <a:endParaRPr lang="pl-PL" sz="1200" dirty="0"/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3748389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1200" b="1" dirty="0" smtClean="0"/>
              <a:t>Sesja B - </a:t>
            </a:r>
            <a:r>
              <a:rPr lang="pl-PL" sz="1200" dirty="0" smtClean="0"/>
              <a:t>Prezentacje sesyjne prowadzone przez Moderatora - po 30 min</a:t>
            </a:r>
          </a:p>
          <a:p>
            <a:pPr algn="just"/>
            <a:r>
              <a:rPr lang="pl-PL" sz="1200" dirty="0" smtClean="0"/>
              <a:t>13.00 - </a:t>
            </a:r>
            <a:r>
              <a:rPr lang="pl-PL" sz="1200" b="1" dirty="0" smtClean="0"/>
              <a:t>Prezentacja nr 1 - Mgr inż. Tomasz Mania - </a:t>
            </a:r>
            <a:r>
              <a:rPr lang="pl-PL" sz="1200" dirty="0" smtClean="0"/>
              <a:t>Możliwości zagospodarowanie ciepła odpadowego - przykłady rozwiązań - projekt RENEWX   </a:t>
            </a:r>
          </a:p>
          <a:p>
            <a:pPr algn="just"/>
            <a:r>
              <a:rPr lang="pl-PL" sz="1200" dirty="0" smtClean="0"/>
              <a:t>13.30 - </a:t>
            </a:r>
            <a:r>
              <a:rPr lang="pl-PL" sz="1200" b="1" dirty="0" smtClean="0"/>
              <a:t>Prezentacja nr 2 - Mgr Joanna Kawa - </a:t>
            </a:r>
            <a:r>
              <a:rPr lang="pl-PL" sz="1200" dirty="0" smtClean="0"/>
              <a:t>Przegląd programów wsparcia instalacji OZE w województwie kujawsko-pomorskim - Ustawa OZE po zmianach</a:t>
            </a:r>
          </a:p>
          <a:p>
            <a:pPr algn="just"/>
            <a:r>
              <a:rPr lang="pl-PL" sz="1200" dirty="0" smtClean="0"/>
              <a:t>14.00 - </a:t>
            </a:r>
            <a:r>
              <a:rPr lang="pl-PL" sz="1200" b="1" dirty="0" smtClean="0"/>
              <a:t>Prezentacja nr 3 - Dr inż. Izabela Piasecka (Mgr inż. Paulina Ropińska) - </a:t>
            </a:r>
            <a:r>
              <a:rPr lang="pl-PL" sz="1200" dirty="0" smtClean="0"/>
              <a:t>Co dalej z wykorzystaniem biomasy - brykiet i pellet w województwie kujawsko-pomorskim</a:t>
            </a:r>
          </a:p>
          <a:p>
            <a:pPr algn="just"/>
            <a:r>
              <a:rPr lang="pl-PL" sz="1200" dirty="0" smtClean="0"/>
              <a:t>14.30 - </a:t>
            </a:r>
            <a:r>
              <a:rPr lang="pl-PL" sz="1200" b="1" dirty="0" smtClean="0"/>
              <a:t>Prezentacja nr 4 - Mgr inż. Michał Szczepański - </a:t>
            </a:r>
            <a:r>
              <a:rPr lang="pl-PL" sz="1200" dirty="0" smtClean="0"/>
              <a:t>Klaster OZE w województwie kujawsko-pomorskim </a:t>
            </a:r>
          </a:p>
          <a:p>
            <a:pPr algn="just"/>
            <a:r>
              <a:rPr lang="pl-PL" sz="1200" dirty="0" smtClean="0"/>
              <a:t>15.00 - Dyskusja moderowana z udziałem prelegentów oraz zaproszonych gości - Moderator: Dr inż. Adam Mroziński</a:t>
            </a:r>
          </a:p>
          <a:p>
            <a:pPr algn="just"/>
            <a:r>
              <a:rPr lang="pl-PL" sz="1200" dirty="0" smtClean="0"/>
              <a:t>15.30 - Zakończenie konferencji  - Podsumowanie spotkania - wnioski końcowe</a:t>
            </a:r>
          </a:p>
          <a:p>
            <a:pPr algn="just"/>
            <a:r>
              <a:rPr lang="pl-PL" sz="1200" dirty="0" smtClean="0"/>
              <a:t>15.45 - 16:30 - Obiad</a:t>
            </a:r>
            <a:endParaRPr lang="pl-PL" sz="1200" dirty="0"/>
          </a:p>
        </p:txBody>
      </p:sp>
    </p:spTree>
    <p:extLst>
      <p:ext uri="{BB962C8B-B14F-4D97-AF65-F5344CB8AC3E}">
        <p14:creationId xmlns="" xmlns:p14="http://schemas.microsoft.com/office/powerpoint/2010/main" val="31394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3212976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4400" b="1" dirty="0" smtClean="0"/>
              <a:t>PODSUMOWANIE</a:t>
            </a:r>
            <a:endParaRPr lang="pl-PL" sz="4400" b="1" dirty="0"/>
          </a:p>
        </p:txBody>
      </p:sp>
    </p:spTree>
    <p:extLst>
      <p:ext uri="{BB962C8B-B14F-4D97-AF65-F5344CB8AC3E}">
        <p14:creationId xmlns="" xmlns:p14="http://schemas.microsoft.com/office/powerpoint/2010/main" val="31394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5" name="Elipsa 4"/>
          <p:cNvSpPr/>
          <p:nvPr/>
        </p:nvSpPr>
        <p:spPr bwMode="auto">
          <a:xfrm>
            <a:off x="2646363" y="1643065"/>
            <a:ext cx="3878262" cy="2492375"/>
          </a:xfrm>
          <a:prstGeom prst="ellipse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5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 dirty="0"/>
          </a:p>
        </p:txBody>
      </p:sp>
      <p:sp>
        <p:nvSpPr>
          <p:cNvPr id="6" name="Elipsa 5"/>
          <p:cNvSpPr/>
          <p:nvPr/>
        </p:nvSpPr>
        <p:spPr bwMode="auto">
          <a:xfrm>
            <a:off x="3838576" y="2751139"/>
            <a:ext cx="3876675" cy="2492375"/>
          </a:xfrm>
          <a:prstGeom prst="ellipse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 bwMode="auto">
          <a:xfrm>
            <a:off x="1455740" y="2751139"/>
            <a:ext cx="3876675" cy="2492375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/>
          </a:p>
        </p:txBody>
      </p:sp>
      <p:sp>
        <p:nvSpPr>
          <p:cNvPr id="10" name="pole tekstowe 7"/>
          <p:cNvSpPr txBox="1">
            <a:spLocks noChangeArrowheads="1"/>
          </p:cNvSpPr>
          <p:nvPr/>
        </p:nvSpPr>
        <p:spPr bwMode="auto">
          <a:xfrm>
            <a:off x="3376613" y="1966384"/>
            <a:ext cx="20475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0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SPOŁECZEŃSTWO</a:t>
            </a:r>
          </a:p>
        </p:txBody>
      </p:sp>
      <p:sp>
        <p:nvSpPr>
          <p:cNvPr id="11" name="pole tekstowe 8"/>
          <p:cNvSpPr txBox="1">
            <a:spLocks noChangeArrowheads="1"/>
          </p:cNvSpPr>
          <p:nvPr/>
        </p:nvSpPr>
        <p:spPr bwMode="auto">
          <a:xfrm>
            <a:off x="5640389" y="4167717"/>
            <a:ext cx="14028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EKONOMIA</a:t>
            </a:r>
          </a:p>
        </p:txBody>
      </p:sp>
      <p:sp>
        <p:nvSpPr>
          <p:cNvPr id="12" name="pole tekstowe 9"/>
          <p:cNvSpPr txBox="1">
            <a:spLocks noChangeArrowheads="1"/>
          </p:cNvSpPr>
          <p:nvPr/>
        </p:nvSpPr>
        <p:spPr bwMode="auto">
          <a:xfrm>
            <a:off x="1836739" y="4167717"/>
            <a:ext cx="16793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ŚRODOWISKO</a:t>
            </a:r>
          </a:p>
        </p:txBody>
      </p:sp>
      <p:sp>
        <p:nvSpPr>
          <p:cNvPr id="13" name="pole tekstowe 12"/>
          <p:cNvSpPr txBox="1"/>
          <p:nvPr/>
        </p:nvSpPr>
        <p:spPr bwMode="auto">
          <a:xfrm>
            <a:off x="2987675" y="3018368"/>
            <a:ext cx="80823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b="1" dirty="0">
                <a:solidFill>
                  <a:schemeClr val="bg1">
                    <a:lumMod val="95000"/>
                  </a:schemeClr>
                </a:solidFill>
              </a:rPr>
              <a:t>ZNOŚNY</a:t>
            </a:r>
          </a:p>
        </p:txBody>
      </p:sp>
      <p:sp>
        <p:nvSpPr>
          <p:cNvPr id="14" name="pole tekstowe 13"/>
          <p:cNvSpPr txBox="1"/>
          <p:nvPr/>
        </p:nvSpPr>
        <p:spPr bwMode="auto">
          <a:xfrm>
            <a:off x="3913188" y="4250268"/>
            <a:ext cx="116743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b="1" dirty="0">
                <a:solidFill>
                  <a:schemeClr val="bg1">
                    <a:lumMod val="95000"/>
                  </a:schemeClr>
                </a:solidFill>
              </a:rPr>
              <a:t>WYKONALNY</a:t>
            </a:r>
          </a:p>
        </p:txBody>
      </p:sp>
      <p:sp>
        <p:nvSpPr>
          <p:cNvPr id="15" name="pole tekstowe 14"/>
          <p:cNvSpPr txBox="1"/>
          <p:nvPr/>
        </p:nvSpPr>
        <p:spPr bwMode="auto">
          <a:xfrm>
            <a:off x="4922838" y="3018368"/>
            <a:ext cx="136229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b="1" dirty="0">
                <a:solidFill>
                  <a:schemeClr val="bg1">
                    <a:lumMod val="95000"/>
                  </a:schemeClr>
                </a:solidFill>
              </a:rPr>
              <a:t>SPRAWIEDLIWY</a:t>
            </a:r>
          </a:p>
        </p:txBody>
      </p:sp>
      <p:sp>
        <p:nvSpPr>
          <p:cNvPr id="16" name="pole tekstowe 13"/>
          <p:cNvSpPr txBox="1">
            <a:spLocks noChangeArrowheads="1"/>
          </p:cNvSpPr>
          <p:nvPr/>
        </p:nvSpPr>
        <p:spPr bwMode="auto">
          <a:xfrm>
            <a:off x="4032250" y="3321052"/>
            <a:ext cx="11638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ZRÓWNO-</a:t>
            </a:r>
          </a:p>
          <a:p>
            <a:pPr>
              <a:defRPr/>
            </a:pPr>
            <a:r>
              <a:rPr lang="pl-PL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WAŻONY</a:t>
            </a:r>
          </a:p>
        </p:txBody>
      </p:sp>
    </p:spTree>
    <p:extLst>
      <p:ext uri="{BB962C8B-B14F-4D97-AF65-F5344CB8AC3E}">
        <p14:creationId xmlns="" xmlns:p14="http://schemas.microsoft.com/office/powerpoint/2010/main" val="31394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907704" y="1412776"/>
            <a:ext cx="6779096" cy="941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Energetyka prosumencka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Symbol zastępczy zawartości 9"/>
          <p:cNvGraphicFramePr>
            <a:graphicFrameLocks noGrp="1"/>
          </p:cNvGraphicFramePr>
          <p:nvPr>
            <p:ph idx="1"/>
          </p:nvPr>
        </p:nvGraphicFramePr>
        <p:xfrm>
          <a:off x="0" y="1857364"/>
          <a:ext cx="8501122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ostokąt zaokrąglony 5"/>
          <p:cNvSpPr/>
          <p:nvPr/>
        </p:nvSpPr>
        <p:spPr>
          <a:xfrm>
            <a:off x="3059832" y="4509120"/>
            <a:ext cx="5857916" cy="1156688"/>
          </a:xfrm>
          <a:prstGeom prst="roundRect">
            <a:avLst/>
          </a:prstGeom>
          <a:solidFill>
            <a:schemeClr val="accent1">
              <a:lumMod val="75000"/>
              <a:alpha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Odnawialne źródło energii o </a:t>
            </a:r>
            <a:r>
              <a:rPr lang="pl-PL" dirty="0">
                <a:solidFill>
                  <a:schemeClr val="bg1"/>
                </a:solidFill>
              </a:rPr>
              <a:t>mocy nie większej niż 40 kW (energia elektryczna) lub 120 kW (energia cieplna) </a:t>
            </a:r>
          </a:p>
        </p:txBody>
      </p:sp>
      <p:sp>
        <p:nvSpPr>
          <p:cNvPr id="7" name="Objaśnienie ze strzałką w prawo 6"/>
          <p:cNvSpPr/>
          <p:nvPr/>
        </p:nvSpPr>
        <p:spPr>
          <a:xfrm>
            <a:off x="395536" y="4509120"/>
            <a:ext cx="2571768" cy="1071570"/>
          </a:xfrm>
          <a:prstGeom prst="rightArrowCallout">
            <a:avLst>
              <a:gd name="adj1" fmla="val 27587"/>
              <a:gd name="adj2" fmla="val 34050"/>
              <a:gd name="adj3" fmla="val 31464"/>
              <a:gd name="adj4" fmla="val 76952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Mikroinstalacja OZE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94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1520" y="1484784"/>
            <a:ext cx="8424936" cy="19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Prosument</a:t>
            </a:r>
            <a:r>
              <a:rPr lang="pl-PL" sz="2400" b="1" dirty="0">
                <a:latin typeface="Times New Roman" pitchFamily="18" charset="0"/>
              </a:rPr>
              <a:t>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producent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konsument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400" dirty="0" err="1">
                <a:latin typeface="Times New Roman" pitchFamily="18" charset="0"/>
              </a:rPr>
              <a:t>konsument</a:t>
            </a:r>
            <a:r>
              <a:rPr lang="pl-PL" sz="2400" dirty="0">
                <a:latin typeface="Times New Roman" pitchFamily="18" charset="0"/>
              </a:rPr>
              <a:t>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zaangażowany we współ</a:t>
            </a:r>
            <a:r>
              <a:rPr lang="pl-PL" sz="2400" dirty="0">
                <a:latin typeface="Times New Roman" pitchFamily="18" charset="0"/>
              </a:rPr>
              <a:t>-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tworzenie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promowanie produktów ulubionej marki czy jednoczesną produkcję oraz konsumpcję dóbr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usług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pl-PL" sz="2000" dirty="0">
              <a:latin typeface="Times New Roman" pitchFamily="18" charset="0"/>
            </a:endParaRPr>
          </a:p>
          <a:p>
            <a:pPr algn="ctr">
              <a:lnSpc>
                <a:spcPct val="60000"/>
              </a:lnSpc>
            </a:pPr>
            <a:r>
              <a:rPr lang="pl-PL" sz="2000" dirty="0">
                <a:solidFill>
                  <a:srgbClr val="0000FF"/>
                </a:solidFill>
                <a:latin typeface="Times New Roman" pitchFamily="18" charset="0"/>
              </a:rPr>
              <a:t>Termin wprowadzony w roku 1980 przez Alvina Tofflera</a:t>
            </a:r>
            <a:r>
              <a:rPr lang="pl-PL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07504" y="3645024"/>
            <a:ext cx="885698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latin typeface="Times New Roman" pitchFamily="18" charset="0"/>
              </a:rPr>
              <a:t>M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ikroinstalacja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 – odnawialne źródło energii, o łącznej mocy zainstalowanej elektrycznej nie</a:t>
            </a:r>
            <a:r>
              <a:rPr lang="pl-PL" sz="2400" dirty="0">
                <a:latin typeface="Times New Roman" pitchFamily="18" charset="0"/>
              </a:rPr>
              <a:t>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większej niż 40 </a:t>
            </a:r>
            <a:r>
              <a:rPr lang="pl-PL" sz="2400" dirty="0" err="1">
                <a:latin typeface="Times New Roman" pitchFamily="18" charset="0"/>
                <a:cs typeface="Times New Roman" pitchFamily="18" charset="0"/>
              </a:rPr>
              <a:t>kW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, przyłączone do sieci elektroenergetycznej o napięciu znamionowym</a:t>
            </a:r>
            <a:r>
              <a:rPr lang="pl-PL" sz="2400" dirty="0">
                <a:latin typeface="Times New Roman" pitchFamily="18" charset="0"/>
              </a:rPr>
              <a:t>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niższym niż 110 </a:t>
            </a:r>
            <a:r>
              <a:rPr lang="pl-PL" sz="2400" dirty="0" err="1">
                <a:latin typeface="Times New Roman" pitchFamily="18" charset="0"/>
                <a:cs typeface="Times New Roman" pitchFamily="18" charset="0"/>
              </a:rPr>
              <a:t>kV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 lub o łącznej mocy zainstalowanej cieplnej nie większej niż 120 </a:t>
            </a:r>
            <a:r>
              <a:rPr lang="pl-PL" sz="2400" dirty="0" err="1">
                <a:latin typeface="Times New Roman" pitchFamily="18" charset="0"/>
                <a:cs typeface="Times New Roman" pitchFamily="18" charset="0"/>
              </a:rPr>
              <a:t>kW</a:t>
            </a:r>
            <a:r>
              <a:rPr lang="pl-PL" sz="2400" dirty="0">
                <a:latin typeface="Times New Roman" pitchFamily="18" charset="0"/>
              </a:rPr>
              <a:t>.</a:t>
            </a:r>
          </a:p>
          <a:p>
            <a:pPr algn="ctr">
              <a:lnSpc>
                <a:spcPct val="60000"/>
              </a:lnSpc>
            </a:pPr>
            <a:r>
              <a:rPr lang="pl-PL" sz="2000" dirty="0">
                <a:solidFill>
                  <a:srgbClr val="0000FF"/>
                </a:solidFill>
                <a:latin typeface="Times New Roman" pitchFamily="18" charset="0"/>
              </a:rPr>
              <a:t>Ustawa Prawo Energetyczne</a:t>
            </a:r>
          </a:p>
        </p:txBody>
      </p:sp>
    </p:spTree>
    <p:extLst>
      <p:ext uri="{BB962C8B-B14F-4D97-AF65-F5344CB8AC3E}">
        <p14:creationId xmlns="" xmlns:p14="http://schemas.microsoft.com/office/powerpoint/2010/main" val="313940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95536" y="2636912"/>
            <a:ext cx="84249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b="1" dirty="0">
                <a:latin typeface="Arial" charset="0"/>
              </a:rPr>
              <a:t>Pojawienie się mikroinstalacji prosumenckich spowodować musi zmianę wyobrażenia </a:t>
            </a:r>
            <a:br>
              <a:rPr lang="pl-PL" sz="2400" b="1" dirty="0">
                <a:latin typeface="Arial" charset="0"/>
              </a:rPr>
            </a:br>
            <a:r>
              <a:rPr lang="pl-PL" sz="2400" b="1" dirty="0">
                <a:latin typeface="Arial" charset="0"/>
              </a:rPr>
              <a:t>o funkcjonowaniu systemu elektroenergetycznego </a:t>
            </a:r>
            <a:br>
              <a:rPr lang="pl-PL" sz="2400" b="1" dirty="0">
                <a:latin typeface="Arial" charset="0"/>
              </a:rPr>
            </a:br>
            <a:r>
              <a:rPr lang="pl-PL" sz="2400" b="1" dirty="0">
                <a:latin typeface="Arial" charset="0"/>
              </a:rPr>
              <a:t>(na poziomie sieci niskiego napięcia) oraz zmianę świadomości konsumenta energii elektrycznej w zakresie jej zużycia i wytwarzania </a:t>
            </a:r>
          </a:p>
        </p:txBody>
      </p:sp>
    </p:spTree>
    <p:extLst>
      <p:ext uri="{BB962C8B-B14F-4D97-AF65-F5344CB8AC3E}">
        <p14:creationId xmlns="" xmlns:p14="http://schemas.microsoft.com/office/powerpoint/2010/main" val="31394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917</Words>
  <Application>Microsoft Office PowerPoint</Application>
  <PresentationFormat>Pokaz na ekranie (4:3)</PresentationFormat>
  <Paragraphs>120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Slajd 1</vt:lpstr>
      <vt:lpstr>WPROWADZENIE</vt:lpstr>
      <vt:lpstr>WPROWADZENIE</vt:lpstr>
      <vt:lpstr>ZAKRES KONFERENCJI</vt:lpstr>
      <vt:lpstr>PODSUMOWANIE</vt:lpstr>
      <vt:lpstr>PODSUMOWANIE</vt:lpstr>
      <vt:lpstr>PODSUMOWANIE</vt:lpstr>
      <vt:lpstr>PODSUMOWANIE</vt:lpstr>
      <vt:lpstr>PODSUMOWANIE</vt:lpstr>
      <vt:lpstr>PODSUMOWANIE</vt:lpstr>
      <vt:lpstr>PODSUMOWANIE</vt:lpstr>
      <vt:lpstr>PODSUMOWANIE</vt:lpstr>
      <vt:lpstr>PODSUMOWANIE</vt:lpstr>
      <vt:lpstr>PODSUMOWANIE</vt:lpstr>
      <vt:lpstr>PODSUMOWANIE</vt:lpstr>
      <vt:lpstr>PODSUMOWANIE</vt:lpstr>
      <vt:lpstr>PODSUMOWANIE</vt:lpstr>
      <vt:lpstr>PODSUMOWANIE</vt:lpstr>
      <vt:lpstr>MIKROINSTALACJE PROSUMENCKIE</vt:lpstr>
      <vt:lpstr>MIKROINSTALACJE PROSUMENCKIE</vt:lpstr>
      <vt:lpstr>Dziękuję  za  uwagę</vt:lpstr>
    </vt:vector>
  </TitlesOfParts>
  <Company>Rycho444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Rycho Rych</dc:creator>
  <cp:lastModifiedBy>Admin</cp:lastModifiedBy>
  <cp:revision>36</cp:revision>
  <dcterms:created xsi:type="dcterms:W3CDTF">2015-01-16T12:45:04Z</dcterms:created>
  <dcterms:modified xsi:type="dcterms:W3CDTF">2015-09-15T04:15:37Z</dcterms:modified>
</cp:coreProperties>
</file>