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1" r:id="rId4"/>
    <p:sldId id="268" r:id="rId5"/>
    <p:sldId id="310" r:id="rId6"/>
    <p:sldId id="321" r:id="rId7"/>
    <p:sldId id="322" r:id="rId8"/>
    <p:sldId id="343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4" r:id="rId17"/>
    <p:sldId id="342" r:id="rId18"/>
    <p:sldId id="345" r:id="rId19"/>
    <p:sldId id="331" r:id="rId20"/>
    <p:sldId id="309" r:id="rId21"/>
    <p:sldId id="346" r:id="rId22"/>
    <p:sldId id="347" r:id="rId23"/>
    <p:sldId id="348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53" r:id="rId32"/>
    <p:sldId id="354" r:id="rId33"/>
    <p:sldId id="319" r:id="rId34"/>
    <p:sldId id="341" r:id="rId35"/>
    <p:sldId id="318" r:id="rId36"/>
    <p:sldId id="320" r:id="rId37"/>
    <p:sldId id="349" r:id="rId38"/>
    <p:sldId id="350" r:id="rId39"/>
    <p:sldId id="352" r:id="rId40"/>
    <p:sldId id="351" r:id="rId41"/>
    <p:sldId id="285" r:id="rId42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40" autoAdjust="0"/>
    <p:restoredTop sz="94675" autoAdjust="0"/>
  </p:normalViewPr>
  <p:slideViewPr>
    <p:cSldViewPr>
      <p:cViewPr>
        <p:scale>
          <a:sx n="66" d="100"/>
          <a:sy n="66" d="100"/>
        </p:scale>
        <p:origin x="-168" y="-4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51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0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56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02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87474"/>
            <a:ext cx="5688632" cy="91810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08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"/>
            <a:ext cx="9468544" cy="51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6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"/>
            <a:ext cx="9468544" cy="51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6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"/>
            <a:ext cx="9468544" cy="51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68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02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52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06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CCB6-9CA8-4E7C-91EE-969F5A3A8025}" type="datetimeFigureOut">
              <a:rPr lang="pl-PL" smtClean="0"/>
              <a:pPr/>
              <a:t>2015-09-18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2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3524650"/>
            <a:ext cx="9144000" cy="7209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-19879" y="354636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solidFill>
                  <a:schemeClr val="bg1"/>
                </a:solidFill>
              </a:rPr>
              <a:t>Systemy efektywnego magazynowania energii elektrycznej - przegląd rozwiązań dla </a:t>
            </a:r>
            <a:r>
              <a:rPr lang="pl-PL" sz="2200" b="1" dirty="0" err="1">
                <a:solidFill>
                  <a:schemeClr val="bg1"/>
                </a:solidFill>
              </a:rPr>
              <a:t>mikroinstalacji</a:t>
            </a:r>
            <a:r>
              <a:rPr lang="pl-PL" sz="2200" b="1" dirty="0">
                <a:solidFill>
                  <a:schemeClr val="bg1"/>
                </a:solidFill>
              </a:rPr>
              <a:t> PV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-2196752" y="315531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m</a:t>
            </a:r>
            <a:r>
              <a:rPr lang="pl-PL" b="1" dirty="0" smtClean="0"/>
              <a:t>gr inż. Łukasz Trzeciak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546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25760" y="1702842"/>
            <a:ext cx="3104220" cy="348103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dirty="0"/>
              <a:t>Naścienna bateria </a:t>
            </a:r>
            <a:endParaRPr lang="pl-PL" dirty="0" smtClean="0"/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b="1" dirty="0" smtClean="0"/>
              <a:t>Tesla </a:t>
            </a:r>
            <a:r>
              <a:rPr lang="pl-PL" b="1" dirty="0" err="1" smtClean="0"/>
              <a:t>Powerwall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59904" y="239874"/>
            <a:ext cx="5688632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ŚWIATOWY TREND</a:t>
            </a:r>
            <a:endParaRPr lang="pl-PL" b="1" dirty="0"/>
          </a:p>
        </p:txBody>
      </p:sp>
      <p:pic>
        <p:nvPicPr>
          <p:cNvPr id="6" name="Obraz 5" descr="&quot;Baterie zrobią w energetyce to, co komórki w telekomunikacji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60" y="1059582"/>
            <a:ext cx="5940152" cy="3295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0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4932040" cy="348103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3600" b="1" dirty="0" smtClean="0"/>
              <a:t>NIEMCY:</a:t>
            </a:r>
            <a:endParaRPr lang="pl-PL" b="1" dirty="0"/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3600" dirty="0" smtClean="0"/>
              <a:t>W </a:t>
            </a:r>
            <a:r>
              <a:rPr lang="pl-PL" sz="3600" dirty="0"/>
              <a:t>Niemczech po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/>
              <a:t>„</a:t>
            </a:r>
            <a:r>
              <a:rPr lang="pl-PL" sz="3600" b="1" dirty="0"/>
              <a:t>boom-</a:t>
            </a:r>
            <a:r>
              <a:rPr lang="pl-PL" sz="3600" b="1" dirty="0" err="1"/>
              <a:t>ie</a:t>
            </a:r>
            <a:r>
              <a:rPr lang="pl-PL" sz="3600" b="1" dirty="0"/>
              <a:t>” na on-</a:t>
            </a:r>
            <a:r>
              <a:rPr lang="pl-PL" sz="3600" b="1" dirty="0" err="1"/>
              <a:t>grid</a:t>
            </a:r>
            <a:r>
              <a:rPr lang="pl-PL" sz="3600" b="1" dirty="0"/>
              <a:t>,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dirty="0" smtClean="0"/>
              <a:t>czas </a:t>
            </a:r>
            <a:r>
              <a:rPr lang="pl-PL" sz="3600" dirty="0"/>
              <a:t>na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smtClean="0"/>
              <a:t>„</a:t>
            </a:r>
            <a:r>
              <a:rPr lang="pl-PL" sz="3600" b="1" dirty="0"/>
              <a:t>boom” na magazyny energii</a:t>
            </a:r>
            <a:r>
              <a:rPr lang="pl-PL" sz="3600" b="1" dirty="0" smtClean="0"/>
              <a:t>.</a:t>
            </a:r>
            <a:endParaRPr lang="pl-PL" sz="3600" b="1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59904" y="239874"/>
            <a:ext cx="5688632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ŚWIATOWY TREND</a:t>
            </a:r>
            <a:endParaRPr lang="pl-PL" b="1" dirty="0"/>
          </a:p>
        </p:txBody>
      </p:sp>
      <p:pic>
        <p:nvPicPr>
          <p:cNvPr id="7" name="Obraz 6" descr="Niemcy: 35% więcej magazynów energii z dopłat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9622"/>
            <a:ext cx="4211960" cy="2608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0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2866"/>
            <a:ext cx="4932040" cy="348103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dirty="0" smtClean="0"/>
              <a:t>Niemieckie </a:t>
            </a:r>
            <a:r>
              <a:rPr lang="pl-PL" sz="2400" b="1" dirty="0"/>
              <a:t>stowarzyszenie branży fotowoltaicznej </a:t>
            </a:r>
            <a:r>
              <a:rPr lang="pl-PL" sz="2400" b="1" dirty="0" smtClean="0"/>
              <a:t>(BSW Solar) </a:t>
            </a:r>
            <a:r>
              <a:rPr lang="pl-PL" sz="2400" dirty="0"/>
              <a:t>podało, że </a:t>
            </a:r>
            <a:r>
              <a:rPr lang="pl-PL" sz="2400" b="1" dirty="0"/>
              <a:t>liczba domowych magazynów energii</a:t>
            </a:r>
            <a:r>
              <a:rPr lang="pl-PL" sz="2400" dirty="0"/>
              <a:t>, których właściciele korzystają z dofinansowania udostępnianego przez niemiecki rząd, </a:t>
            </a:r>
            <a:r>
              <a:rPr lang="pl-PL" sz="2400" b="1" dirty="0"/>
              <a:t>wzrosła</a:t>
            </a:r>
            <a:r>
              <a:rPr lang="pl-PL" sz="2400" dirty="0"/>
              <a:t> w pierwszych siedmiu miesiącach br., w ujęciu rok do roku, </a:t>
            </a:r>
            <a:r>
              <a:rPr lang="pl-PL" sz="2400" b="1" dirty="0"/>
              <a:t>o 35%.</a:t>
            </a:r>
            <a:endParaRPr lang="pl-PL" sz="2200" b="1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59904" y="239874"/>
            <a:ext cx="5688632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ŚWIATOWY TREND</a:t>
            </a:r>
            <a:endParaRPr lang="pl-PL" b="1" dirty="0"/>
          </a:p>
        </p:txBody>
      </p:sp>
      <p:pic>
        <p:nvPicPr>
          <p:cNvPr id="7" name="Picture 2" descr="D:\FOTOWOLTAIKA PRACA\GREEN SYNERGY\Nowa Broszura\PV photo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9662"/>
            <a:ext cx="4067944" cy="22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81081"/>
            <a:ext cx="4932040" cy="348103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dirty="0" smtClean="0"/>
              <a:t>Dzięki dopłatom od 2013 roku liczba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b="1" dirty="0" smtClean="0"/>
              <a:t>domowych magazynów energii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dirty="0" smtClean="0"/>
              <a:t>wzrosła do </a:t>
            </a:r>
            <a:r>
              <a:rPr lang="pl-PL" sz="2400" dirty="0"/>
              <a:t>ponad </a:t>
            </a:r>
            <a:endParaRPr lang="pl-PL" sz="2400" dirty="0" smtClean="0"/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b="1" dirty="0" smtClean="0"/>
              <a:t>12 tysięcy !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400" dirty="0" smtClean="0"/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dirty="0" smtClean="0"/>
              <a:t>Dopłata ma postać pożyczki preferencyjnej z opcją zwrotu 30% jej kosztów.</a:t>
            </a:r>
            <a:endParaRPr lang="pl-PL" sz="24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59904" y="239874"/>
            <a:ext cx="5688632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ŚWIATOWY TREND</a:t>
            </a:r>
            <a:endParaRPr lang="pl-PL" b="1" dirty="0"/>
          </a:p>
        </p:txBody>
      </p:sp>
      <p:pic>
        <p:nvPicPr>
          <p:cNvPr id="7170" name="Picture 2" descr="D:\FOTOWOLTAIKA PRACA\SMA\Pictures_Info_for_partners\Pictures &amp; Info for partners\Photos - references\Pirig_Solarenergie_Company_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45" y="1347614"/>
            <a:ext cx="42210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4932040" cy="348103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200" dirty="0"/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dirty="0" smtClean="0"/>
              <a:t>Prezes BSW </a:t>
            </a:r>
            <a:r>
              <a:rPr lang="pl-PL" sz="2400" dirty="0"/>
              <a:t>Solar </a:t>
            </a:r>
            <a:r>
              <a:rPr lang="pl-PL" sz="2400" dirty="0" smtClean="0"/>
              <a:t> </a:t>
            </a:r>
            <a:r>
              <a:rPr lang="pl-PL" sz="2400" dirty="0" err="1" smtClean="0"/>
              <a:t>Carsten</a:t>
            </a:r>
            <a:r>
              <a:rPr lang="pl-PL" sz="2400" dirty="0" smtClean="0"/>
              <a:t> </a:t>
            </a:r>
            <a:r>
              <a:rPr lang="pl-PL" sz="2400" dirty="0" err="1"/>
              <a:t>Körnig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 smtClean="0"/>
              <a:t>prognozuje: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dirty="0" smtClean="0"/>
              <a:t>–</a:t>
            </a:r>
            <a:r>
              <a:rPr lang="pl-PL" sz="2400" dirty="0"/>
              <a:t> </a:t>
            </a:r>
            <a:r>
              <a:rPr lang="pl-PL" sz="2400" i="1" dirty="0"/>
              <a:t>Wszystko wskazuje, iż </a:t>
            </a:r>
            <a:r>
              <a:rPr lang="pl-PL" sz="2400" b="1" i="1" dirty="0" smtClean="0"/>
              <a:t>zapotrzebowanie na </a:t>
            </a:r>
            <a:r>
              <a:rPr lang="pl-PL" sz="2400" b="1" i="1" dirty="0"/>
              <a:t>magazynowanie energii słonecznej zwielokrotni się w najbliższych latach</a:t>
            </a:r>
            <a:r>
              <a:rPr lang="pl-PL" sz="2400" b="1" dirty="0"/>
              <a:t>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59904" y="239874"/>
            <a:ext cx="5688632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ŚWIATOWY TREND</a:t>
            </a:r>
            <a:endParaRPr lang="pl-PL" b="1" dirty="0"/>
          </a:p>
        </p:txBody>
      </p:sp>
      <p:pic>
        <p:nvPicPr>
          <p:cNvPr id="6" name="Picture 2" descr="D:\FOTOWOLTAIKA PRACA\GREEN SYNERGY\Nowa Broszura\PV phot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1851670"/>
            <a:ext cx="41764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4375920" cy="348103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800" dirty="0" smtClean="0"/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800" dirty="0" smtClean="0"/>
              <a:t>Dla </a:t>
            </a:r>
            <a:r>
              <a:rPr lang="pl-PL" sz="2800" b="1" dirty="0" err="1" smtClean="0"/>
              <a:t>prosumenckich</a:t>
            </a:r>
            <a:r>
              <a:rPr lang="pl-PL" sz="2800" dirty="0" smtClean="0"/>
              <a:t> odbiorców energii magazynowanie </a:t>
            </a:r>
            <a:r>
              <a:rPr lang="pl-PL" sz="2800" dirty="0"/>
              <a:t>staje się </a:t>
            </a:r>
            <a:r>
              <a:rPr lang="pl-PL" sz="2800" b="1" dirty="0"/>
              <a:t>niezbędnym elementem zaopatrzenia w energię</a:t>
            </a:r>
            <a:r>
              <a:rPr lang="pl-PL" sz="2800" dirty="0"/>
              <a:t>. </a:t>
            </a:r>
            <a:endParaRPr lang="pl-PL" sz="2800" dirty="0" smtClean="0"/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400" dirty="0"/>
          </a:p>
        </p:txBody>
      </p:sp>
      <p:pic>
        <p:nvPicPr>
          <p:cNvPr id="4099" name="Picture 3" descr="D:\FOTOWOLTAIKA PRACA\SMA\Pictures_Info_for_partners\Pictures &amp; Info for partners\Photos - references\Private_h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129226"/>
            <a:ext cx="3168352" cy="320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 txBox="1">
            <a:spLocks noGrp="1"/>
          </p:cNvSpPr>
          <p:nvPr>
            <p:ph type="title"/>
          </p:nvPr>
        </p:nvSpPr>
        <p:spPr>
          <a:xfrm>
            <a:off x="0" y="87474"/>
            <a:ext cx="6012160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DLACZEGO MAGAZYNUJEMY ENERGIĘ Z PV?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662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4644008" cy="348103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400" dirty="0"/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dirty="0" smtClean="0"/>
              <a:t>Umożliwia </a:t>
            </a:r>
            <a:r>
              <a:rPr lang="pl-PL" sz="2400" dirty="0"/>
              <a:t>to </a:t>
            </a:r>
            <a:endParaRPr lang="pl-PL" sz="2400" dirty="0" smtClean="0"/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b="1" dirty="0" smtClean="0"/>
              <a:t>konsumowanie </a:t>
            </a:r>
            <a:r>
              <a:rPr lang="pl-PL" sz="2400" b="1" dirty="0"/>
              <a:t>nadwyżek wyprodukowanej energii </a:t>
            </a:r>
            <a:br>
              <a:rPr lang="pl-PL" sz="2400" b="1" dirty="0"/>
            </a:br>
            <a:r>
              <a:rPr lang="pl-PL" sz="2400" dirty="0"/>
              <a:t>i zapewnia </a:t>
            </a:r>
            <a:endParaRPr lang="pl-PL" sz="2400" dirty="0" smtClean="0"/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b="1" dirty="0" smtClean="0"/>
              <a:t>bezpieczeństwo </a:t>
            </a:r>
            <a:r>
              <a:rPr lang="pl-PL" sz="2400" b="1" dirty="0"/>
              <a:t>dostaw </a:t>
            </a:r>
            <a:endParaRPr lang="pl-PL" sz="2400" b="1" dirty="0" smtClean="0"/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dirty="0" smtClean="0"/>
              <a:t>oraz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b="1" dirty="0" smtClean="0"/>
              <a:t>stabilne </a:t>
            </a:r>
            <a:r>
              <a:rPr lang="pl-PL" sz="2400" b="1" dirty="0"/>
              <a:t>koszty energii </a:t>
            </a:r>
            <a:endParaRPr lang="pl-PL" sz="2200" b="1" dirty="0"/>
          </a:p>
        </p:txBody>
      </p:sp>
      <p:sp>
        <p:nvSpPr>
          <p:cNvPr id="7" name="Tytuł 1"/>
          <p:cNvSpPr txBox="1">
            <a:spLocks noGrp="1"/>
          </p:cNvSpPr>
          <p:nvPr>
            <p:ph type="title"/>
          </p:nvPr>
        </p:nvSpPr>
        <p:spPr>
          <a:xfrm>
            <a:off x="0" y="87474"/>
            <a:ext cx="6012160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DLACZEGO MAGAZYNUJEMY ENERGIĘ Z PV?</a:t>
            </a:r>
            <a:endParaRPr lang="pl-PL" b="1" dirty="0"/>
          </a:p>
        </p:txBody>
      </p:sp>
      <p:pic>
        <p:nvPicPr>
          <p:cNvPr id="5122" name="Picture 2" descr="D:\FOTOWOLTAIKA PRACA\SMA\Pictures_Info_for_partners\Pictures &amp; Info for partners\Photos - references\Garden_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31590"/>
            <a:ext cx="4248472" cy="31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98" y="1707654"/>
            <a:ext cx="8748464" cy="2754305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dirty="0" smtClean="0"/>
              <a:t>Większość </a:t>
            </a:r>
            <a:r>
              <a:rPr lang="pl-PL" sz="2400" b="1" dirty="0"/>
              <a:t>energii z </a:t>
            </a:r>
            <a:r>
              <a:rPr lang="pl-PL" sz="2400" b="1" dirty="0" err="1"/>
              <a:t>fotowoltaiki</a:t>
            </a:r>
            <a:r>
              <a:rPr lang="pl-PL" sz="2400" b="1" dirty="0"/>
              <a:t> </a:t>
            </a:r>
            <a:r>
              <a:rPr lang="pl-PL" sz="2400" dirty="0"/>
              <a:t>powstaje jednak </a:t>
            </a:r>
            <a:r>
              <a:rPr lang="pl-PL" sz="2400" b="1" dirty="0"/>
              <a:t>w porze dnia</a:t>
            </a:r>
            <a:r>
              <a:rPr lang="pl-PL" sz="2400" dirty="0"/>
              <a:t>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której gospodarstwo domowe </a:t>
            </a:r>
            <a:r>
              <a:rPr lang="pl-PL" sz="2400" b="1" dirty="0"/>
              <a:t>nie może jej skonsumować. </a:t>
            </a:r>
            <a:endParaRPr lang="pl-PL" sz="2400" b="1" dirty="0" smtClean="0"/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400" dirty="0"/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400" dirty="0" smtClean="0"/>
              <a:t>To </a:t>
            </a:r>
            <a:r>
              <a:rPr lang="pl-PL" sz="2400" dirty="0"/>
              <a:t>tworzy potrzebę na </a:t>
            </a:r>
            <a:r>
              <a:rPr lang="pl-PL" sz="2400" b="1" dirty="0"/>
              <a:t>zmagazynowanie niewykorzystanej energii </a:t>
            </a:r>
            <a:r>
              <a:rPr lang="pl-PL" sz="2400" dirty="0"/>
              <a:t>w celu zużycia jej w godzinach wieczornych, gdy system fotowoltaiczny już nie pracuje.</a:t>
            </a:r>
            <a:endParaRPr lang="pl-PL" sz="2200" b="1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DLACZEGO </a:t>
            </a:r>
            <a:r>
              <a:rPr lang="pl-PL" sz="2600" b="1" dirty="0" smtClean="0"/>
              <a:t>MAGAZYNUJEMY</a:t>
            </a:r>
            <a:r>
              <a:rPr lang="pl-PL" sz="2400" b="1" dirty="0" smtClean="0"/>
              <a:t> ENERGIĘ Z PV?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6926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" y="1113589"/>
            <a:ext cx="9108075" cy="348103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800" dirty="0" smtClean="0"/>
              <a:t>Profil zużycia energii w gosp. domowym a produkcja ze słońca</a:t>
            </a:r>
            <a:endParaRPr lang="pl-PL" b="1" dirty="0"/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800" dirty="0" smtClean="0"/>
              <a:t> </a:t>
            </a:r>
            <a:endParaRPr lang="pl-PL" sz="18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DLACZEGO </a:t>
            </a:r>
            <a:r>
              <a:rPr lang="pl-PL" sz="2600" b="1" dirty="0" smtClean="0"/>
              <a:t>MAGAZYNUJEMY</a:t>
            </a:r>
            <a:r>
              <a:rPr lang="pl-PL" sz="2400" b="1" dirty="0" smtClean="0"/>
              <a:t> ENERGIĘ Z PV?</a:t>
            </a:r>
            <a:endParaRPr lang="pl-PL" sz="2400" b="1" dirty="0"/>
          </a:p>
        </p:txBody>
      </p:sp>
      <p:pic>
        <p:nvPicPr>
          <p:cNvPr id="4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35715"/>
            <a:ext cx="6048243" cy="285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2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5091" y="1445762"/>
            <a:ext cx="4094375" cy="1894701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FF0000"/>
                </a:solidFill>
              </a:rPr>
              <a:t>ZDECENTRALIZOWANIE </a:t>
            </a:r>
            <a:r>
              <a:rPr lang="pl-PL" sz="1800" b="1" dirty="0">
                <a:solidFill>
                  <a:srgbClr val="FF0000"/>
                </a:solidFill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</a:rPr>
              <a:t/>
            </a:r>
            <a:br>
              <a:rPr lang="pl-PL" sz="1800" b="1" dirty="0" smtClean="0">
                <a:solidFill>
                  <a:srgbClr val="FF0000"/>
                </a:solidFill>
              </a:rPr>
            </a:br>
            <a:r>
              <a:rPr lang="pl-PL" sz="1800" b="1" dirty="0" smtClean="0">
                <a:solidFill>
                  <a:srgbClr val="FF0000"/>
                </a:solidFill>
              </a:rPr>
              <a:t>WYTWARZANIA  </a:t>
            </a:r>
            <a:br>
              <a:rPr lang="pl-PL" sz="1800" b="1" dirty="0" smtClean="0">
                <a:solidFill>
                  <a:srgbClr val="FF0000"/>
                </a:solidFill>
              </a:rPr>
            </a:br>
            <a:r>
              <a:rPr lang="pl-PL" sz="1800" b="1" dirty="0" smtClean="0">
                <a:solidFill>
                  <a:srgbClr val="FF0000"/>
                </a:solidFill>
              </a:rPr>
              <a:t>ENERGII</a:t>
            </a:r>
            <a:endParaRPr lang="pl-PL" sz="1800" b="1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334" y="1078251"/>
            <a:ext cx="3709668" cy="323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4355"/>
            <a:ext cx="2962126" cy="30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00" y="1134355"/>
            <a:ext cx="4999759" cy="62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4083918"/>
            <a:ext cx="1038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DLACZEGO </a:t>
            </a:r>
            <a:r>
              <a:rPr lang="pl-PL" sz="2600" b="1" dirty="0" smtClean="0"/>
              <a:t>MAGAZYNUJEMY</a:t>
            </a:r>
            <a:r>
              <a:rPr lang="pl-PL" sz="2400" b="1" dirty="0" smtClean="0"/>
              <a:t> ENERGIĘ Z PV?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9866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Systemy efektywnego magazynowania energii elektrycznej - przegląd rozwiązań dla </a:t>
            </a:r>
            <a:r>
              <a:rPr lang="pl-PL" b="1" dirty="0" err="1"/>
              <a:t>mikroinstalacji</a:t>
            </a:r>
            <a:r>
              <a:rPr lang="pl-PL" b="1" dirty="0"/>
              <a:t> PV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31590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3800" b="1" dirty="0" smtClean="0"/>
              <a:t>AGENDA</a:t>
            </a:r>
          </a:p>
          <a:p>
            <a:pPr>
              <a:buFontTx/>
              <a:buChar char="-"/>
            </a:pPr>
            <a:r>
              <a:rPr lang="pl-PL" dirty="0" smtClean="0"/>
              <a:t>ŚWIATOWY TREND</a:t>
            </a:r>
          </a:p>
          <a:p>
            <a:pPr>
              <a:buFontTx/>
              <a:buChar char="-"/>
            </a:pPr>
            <a:r>
              <a:rPr lang="pl-PL" dirty="0" smtClean="0"/>
              <a:t>DLACZEGO MAGAZYNUJEMY ENERGIĘ Z PV?</a:t>
            </a:r>
          </a:p>
          <a:p>
            <a:pPr>
              <a:buFontTx/>
              <a:buChar char="-"/>
            </a:pPr>
            <a:r>
              <a:rPr lang="pl-PL" dirty="0" smtClean="0"/>
              <a:t>PRZYKŁADY PROSUMENCKICH INSTALACJI</a:t>
            </a:r>
          </a:p>
          <a:p>
            <a:pPr>
              <a:buFontTx/>
              <a:buChar char="-"/>
            </a:pPr>
            <a:r>
              <a:rPr lang="pl-PL" dirty="0" smtClean="0"/>
              <a:t>ODCIĄŻENIE SIECI ELEKTROENERGETYCZNEJ</a:t>
            </a:r>
          </a:p>
          <a:p>
            <a:pPr>
              <a:buFontTx/>
              <a:buChar char="-"/>
            </a:pPr>
            <a:r>
              <a:rPr lang="pl-PL" dirty="0" smtClean="0"/>
              <a:t>PRZEGLĄD CIEKAWYCH ROZWIĄZAŃ A.D. 2015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26626" name="Picture 2" descr="D:\FOTOWOLTAIKA PRACA\GREEN SYNERGY\Nowa Broszura\SMA Solar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15171"/>
            <a:ext cx="1097657" cy="8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36" y="1071389"/>
            <a:ext cx="7323137" cy="330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PVPS: rozwój fotowoltaiki przekracza wcześniejsze prognoz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55726"/>
            <a:ext cx="4065027" cy="204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DLACZEGO </a:t>
            </a:r>
            <a:r>
              <a:rPr lang="pl-PL" sz="2600" b="1" dirty="0" smtClean="0"/>
              <a:t>MAGAZYNUJEMY</a:t>
            </a:r>
            <a:r>
              <a:rPr lang="pl-PL" sz="2400" b="1" dirty="0" smtClean="0"/>
              <a:t> ENERGIĘ Z PV?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9285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" y="1113589"/>
            <a:ext cx="2123729" cy="34810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800" b="1" dirty="0" smtClean="0"/>
              <a:t>INSTALACJA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800" b="1" dirty="0" smtClean="0"/>
              <a:t>WYSPOWA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000" dirty="0" smtClean="0"/>
              <a:t>(z ang. OFF-GRID)</a:t>
            </a:r>
            <a:endParaRPr lang="pl-PL" sz="2400" b="1" dirty="0"/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800" dirty="0" smtClean="0"/>
              <a:t> </a:t>
            </a:r>
            <a:endParaRPr lang="pl-PL" sz="18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PRZYKŁADY PROSUMENCKICH INSTALACJI Z MAGAZYNEM ENERGII</a:t>
            </a:r>
            <a:endParaRPr lang="pl-PL" sz="2400" b="1" dirty="0"/>
          </a:p>
        </p:txBody>
      </p:sp>
      <p:pic>
        <p:nvPicPr>
          <p:cNvPr id="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03598"/>
            <a:ext cx="6588224" cy="324036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333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" y="1113589"/>
            <a:ext cx="3131841" cy="34810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800" b="1" dirty="0" smtClean="0"/>
              <a:t>INSTALACJA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800" b="1" dirty="0" smtClean="0"/>
              <a:t>HYBRYDOWA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000" dirty="0" smtClean="0"/>
              <a:t>(ON-GRID/OFF-GRID)</a:t>
            </a:r>
            <a:endParaRPr lang="pl-PL" sz="2400" b="1" dirty="0"/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800" dirty="0" smtClean="0"/>
              <a:t> </a:t>
            </a:r>
            <a:endParaRPr lang="pl-PL" sz="18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PRZYKŁADY PROSUMENCKICH INSTALACJI Z MAGAZYNEM ENERGII</a:t>
            </a:r>
            <a:endParaRPr lang="pl-PL" sz="2400" b="1" dirty="0"/>
          </a:p>
        </p:txBody>
      </p:sp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03598"/>
            <a:ext cx="6578082" cy="322605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586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" y="1113589"/>
            <a:ext cx="5724129" cy="882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800" b="1" dirty="0" smtClean="0"/>
              <a:t>INSTALACJA HYBRYDOWA 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800" b="1" dirty="0" smtClean="0"/>
              <a:t>DO C.W.U.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800" dirty="0" smtClean="0"/>
              <a:t> </a:t>
            </a:r>
            <a:endParaRPr lang="pl-PL" sz="18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PRZYKŁADY PROSUMENCKICH INSTALACJI Z MAGAZYNEM ENERGII</a:t>
            </a:r>
            <a:endParaRPr lang="pl-PL" sz="2400" b="1" dirty="0"/>
          </a:p>
        </p:txBody>
      </p:sp>
      <p:pic>
        <p:nvPicPr>
          <p:cNvPr id="5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81" y="1275606"/>
            <a:ext cx="4674019" cy="309634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67" y="2010853"/>
            <a:ext cx="4492248" cy="228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2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9144000" cy="3481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b="1" dirty="0"/>
              <a:t>Energetyka słoneczna z opcją magazynowania energii lekarstwem na ograniczenie dostaw energii </a:t>
            </a:r>
            <a:r>
              <a:rPr lang="pl-PL" sz="2800" b="1" dirty="0" smtClean="0"/>
              <a:t>elektrycznej</a:t>
            </a:r>
          </a:p>
          <a:p>
            <a:pPr marL="0" indent="0">
              <a:buNone/>
            </a:pPr>
            <a:endParaRPr lang="pl-PL" sz="2800" b="1" dirty="0"/>
          </a:p>
          <a:p>
            <a:pPr marL="0" indent="0">
              <a:buNone/>
            </a:pPr>
            <a:r>
              <a:rPr lang="pl-PL" sz="2800" dirty="0"/>
              <a:t>W świetle wydarzeń w Polsce w sierpniu 2015 roku, tj. ograniczenia dostaw energii elektrycznej przez operatora sieci </a:t>
            </a:r>
            <a:r>
              <a:rPr lang="pl-PL" sz="2800" dirty="0" smtClean="0"/>
              <a:t>przesyłowych nasuwa się pytanie </a:t>
            </a:r>
            <a:br>
              <a:rPr lang="pl-PL" sz="2800" dirty="0" smtClean="0"/>
            </a:br>
            <a:r>
              <a:rPr lang="pl-PL" sz="2800" b="1" dirty="0" smtClean="0"/>
              <a:t>JAK UNIKNĄĆ PODOBNYCH SYTUACJI W PRZYSZŁOŚCI?</a:t>
            </a:r>
            <a:endParaRPr lang="pl-PL" sz="2800" b="1" dirty="0"/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800" dirty="0" smtClean="0"/>
              <a:t> </a:t>
            </a:r>
            <a:endParaRPr lang="pl-PL" sz="18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ODCIĄŻENIE SIECI ELEKTROENERGETYCZNEJ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9540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9144000" cy="34810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/>
              <a:t>Odpowiedź </a:t>
            </a:r>
            <a:r>
              <a:rPr lang="pl-PL" sz="2400" dirty="0" smtClean="0"/>
              <a:t>jest bardzo prosta =</a:t>
            </a:r>
          </a:p>
          <a:p>
            <a:pPr marL="0" indent="0" algn="just">
              <a:buNone/>
            </a:pPr>
            <a:r>
              <a:rPr lang="pl-PL" sz="2800" dirty="0" smtClean="0"/>
              <a:t>NALEŻY </a:t>
            </a:r>
            <a:r>
              <a:rPr lang="pl-PL" sz="2800" b="1" dirty="0" smtClean="0"/>
              <a:t>zwiększyć</a:t>
            </a:r>
            <a:r>
              <a:rPr lang="pl-PL" sz="2400" b="1" dirty="0" smtClean="0"/>
              <a:t> </a:t>
            </a:r>
            <a:r>
              <a:rPr lang="pl-PL" sz="2400" b="1" dirty="0"/>
              <a:t>udział instalacji fotowoltaicznych wraz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z </a:t>
            </a:r>
            <a:r>
              <a:rPr lang="pl-PL" sz="2400" b="1" dirty="0"/>
              <a:t>magazynami energii w produkcji energii elektrycznej</a:t>
            </a:r>
            <a:r>
              <a:rPr lang="pl-PL" sz="2400" b="1" dirty="0" smtClean="0"/>
              <a:t>.</a:t>
            </a:r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b="1" dirty="0"/>
              <a:t>Energia elektryczna ze słońca jest produkowana dokładnie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 </a:t>
            </a:r>
            <a:r>
              <a:rPr lang="pl-PL" sz="2400" b="1" dirty="0"/>
              <a:t>godzinach, kiedy ją potrzebujemy </a:t>
            </a:r>
            <a:r>
              <a:rPr lang="pl-PL" sz="2400" dirty="0"/>
              <a:t>(w przeciwieństwie do produkcji energii z wiatru, która jest produkowana w godzinach kiedy popyt na energię spada)</a:t>
            </a:r>
            <a:endParaRPr lang="pl-PL" sz="16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ODCIĄŻENIE SIECI ELEKTROENERGETYCZNEJ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183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9144000" cy="34810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1" dirty="0" smtClean="0"/>
              <a:t>Zakłady </a:t>
            </a:r>
            <a:r>
              <a:rPr lang="pl-PL" sz="2400" b="1" dirty="0"/>
              <a:t>przemysłowe </a:t>
            </a:r>
            <a:r>
              <a:rPr lang="pl-PL" sz="2400" dirty="0"/>
              <a:t>oraz </a:t>
            </a:r>
            <a:r>
              <a:rPr lang="pl-PL" sz="2400" b="1" dirty="0"/>
              <a:t>budynki użyteczności publicznej </a:t>
            </a:r>
            <a:r>
              <a:rPr lang="pl-PL" sz="2400" dirty="0"/>
              <a:t>posiadają </a:t>
            </a:r>
            <a:r>
              <a:rPr lang="pl-PL" sz="2400" b="1" dirty="0"/>
              <a:t>profil zapotrzebowania na energię elektryczną o kształcie bardzo zbliżonym do krzywej produkcji z </a:t>
            </a:r>
            <a:r>
              <a:rPr lang="pl-PL" sz="2400" b="1" dirty="0" err="1"/>
              <a:t>fotowoltaiki</a:t>
            </a:r>
            <a:r>
              <a:rPr lang="pl-PL" sz="2400" dirty="0"/>
              <a:t>; w ten sposób godziny letniego szczytu konsumpcji pokrywają się z godzinami najwyższej produkcji z PV tj. pomiędzy </a:t>
            </a:r>
            <a:r>
              <a:rPr lang="pl-PL" sz="2400" b="1" dirty="0"/>
              <a:t>10.00 </a:t>
            </a:r>
            <a:r>
              <a:rPr lang="pl-PL" sz="2400" b="1" dirty="0" smtClean="0"/>
              <a:t> a </a:t>
            </a:r>
            <a:r>
              <a:rPr lang="pl-PL" sz="2400" b="1" dirty="0"/>
              <a:t>17.00</a:t>
            </a:r>
            <a:endParaRPr lang="pl-PL" sz="1600" b="1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ODCIĄŻENIE SIECI ELEKTROENERGETYCZNEJ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89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9144000" cy="34810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/>
              <a:t>Według ekspertów obecnie w polskim systemie energetycznym potrzeba </a:t>
            </a:r>
            <a:r>
              <a:rPr lang="pl-PL" sz="2400" b="1" dirty="0"/>
              <a:t>1-2 GW </a:t>
            </a:r>
            <a:r>
              <a:rPr lang="pl-PL" sz="2400" dirty="0"/>
              <a:t>mocy, aby uniknąć podobnych sytuacji w przyszłości. </a:t>
            </a:r>
            <a:endParaRPr lang="pl-PL" sz="2400" dirty="0" smtClean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 smtClean="0"/>
              <a:t>Podczas gdy w sierpniu  roku w Polsce odłączano zasilanie odbiorcy przemysłowemu o mocy przyłączeniowej powyżej 350 </a:t>
            </a:r>
            <a:r>
              <a:rPr lang="pl-PL" sz="2400" dirty="0" err="1" smtClean="0"/>
              <a:t>kW.</a:t>
            </a:r>
            <a:r>
              <a:rPr lang="pl-PL" sz="2400" dirty="0" smtClean="0"/>
              <a:t> w Niemczech produkowano ze Słońca ponad </a:t>
            </a:r>
          </a:p>
          <a:p>
            <a:pPr marL="0" indent="0" algn="ctr">
              <a:buNone/>
            </a:pPr>
            <a:r>
              <a:rPr lang="pl-PL" sz="3600" b="1" dirty="0" smtClean="0"/>
              <a:t>22 GW !!!!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ODCIĄŻENIE SIECI ELEKTROENERGETYCZNEJ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1090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9144000" cy="34810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/>
              <a:t>Według ekspertów obecnie w polskim systemie energetycznym potrzeba </a:t>
            </a:r>
            <a:r>
              <a:rPr lang="pl-PL" sz="2400" b="1" dirty="0"/>
              <a:t>1-2 GW </a:t>
            </a:r>
            <a:r>
              <a:rPr lang="pl-PL" sz="2400" dirty="0"/>
              <a:t>mocy, aby uniknąć podobnych sytuacji w przyszłości. </a:t>
            </a:r>
            <a:endParaRPr lang="pl-PL" sz="2400" dirty="0" smtClean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 smtClean="0"/>
              <a:t>Podczas gdy w sierpniu  roku w Polsce odłączano zasilanie odbiorcy przemysłowemu o mocy przyłączeniowej powyżej 350 </a:t>
            </a:r>
            <a:r>
              <a:rPr lang="pl-PL" sz="2400" dirty="0" err="1" smtClean="0"/>
              <a:t>kW.</a:t>
            </a:r>
            <a:r>
              <a:rPr lang="pl-PL" sz="2400" dirty="0" smtClean="0"/>
              <a:t> w Niemczech produkowano ze Słońca ponad </a:t>
            </a:r>
          </a:p>
          <a:p>
            <a:pPr marL="0" indent="0" algn="ctr">
              <a:buNone/>
            </a:pPr>
            <a:r>
              <a:rPr lang="pl-PL" sz="3600" b="1" dirty="0" smtClean="0"/>
              <a:t>22 GW !!!!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ODCIĄŻENIE SIECI ELEKTROENERGETYCZNEJ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0001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9144000" cy="34810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 smtClean="0"/>
              <a:t>Aby </a:t>
            </a:r>
            <a:r>
              <a:rPr lang="pl-PL" sz="2400" dirty="0"/>
              <a:t>uniknąć podobnych sytuacji w </a:t>
            </a:r>
            <a:r>
              <a:rPr lang="pl-PL" sz="2400" dirty="0" smtClean="0"/>
              <a:t>przyszłości należy wesprzeć rozwój </a:t>
            </a:r>
            <a:r>
              <a:rPr lang="pl-PL" sz="2400" dirty="0"/>
              <a:t>rozproszonych elektrowni PV w postaci przydomowych </a:t>
            </a:r>
            <a:r>
              <a:rPr lang="pl-PL" sz="2400" dirty="0" err="1"/>
              <a:t>mikroinstalacji</a:t>
            </a:r>
            <a:r>
              <a:rPr lang="pl-PL" sz="2400" dirty="0"/>
              <a:t> oraz małych i średnich instalacji </a:t>
            </a:r>
            <a:r>
              <a:rPr lang="pl-PL" sz="2400" dirty="0" smtClean="0"/>
              <a:t> o </a:t>
            </a:r>
            <a:r>
              <a:rPr lang="pl-PL" sz="2400" dirty="0"/>
              <a:t>mocy do </a:t>
            </a:r>
            <a:r>
              <a:rPr lang="pl-PL" sz="2400" b="1" dirty="0" smtClean="0"/>
              <a:t>1MW.</a:t>
            </a:r>
          </a:p>
          <a:p>
            <a:pPr marL="0" indent="0" algn="just">
              <a:buNone/>
            </a:pPr>
            <a:r>
              <a:rPr lang="pl-PL" sz="2400" dirty="0" smtClean="0"/>
              <a:t>Energetyka </a:t>
            </a:r>
            <a:r>
              <a:rPr lang="pl-PL" sz="2400" dirty="0"/>
              <a:t>słoneczna jest w stanie wypełnić lukę systemową w ciągu maksymalnie </a:t>
            </a:r>
            <a:r>
              <a:rPr lang="pl-PL" sz="2400" b="1" dirty="0"/>
              <a:t>2-3 lat. </a:t>
            </a:r>
            <a:endParaRPr lang="pl-PL" sz="2400" b="1" dirty="0" smtClean="0"/>
          </a:p>
          <a:p>
            <a:pPr marL="0" indent="0" algn="just">
              <a:buNone/>
            </a:pPr>
            <a:r>
              <a:rPr lang="pl-PL" sz="2400" dirty="0" smtClean="0"/>
              <a:t>Dodatkowo </a:t>
            </a:r>
            <a:r>
              <a:rPr lang="pl-PL" sz="2400" dirty="0"/>
              <a:t>jest to </a:t>
            </a:r>
            <a:r>
              <a:rPr lang="pl-PL" sz="2400" b="1" dirty="0"/>
              <a:t>dużo tańsze rozwiązanie </a:t>
            </a:r>
            <a:r>
              <a:rPr lang="pl-PL" sz="2400" dirty="0"/>
              <a:t>niż wypełnianie całej luki za pomocą turbin gazowych, które powinny być</a:t>
            </a:r>
            <a:r>
              <a:rPr lang="pl-PL" sz="2400" b="1" dirty="0"/>
              <a:t> wyłącznie dopełnieniem do energetyki słonecznej.</a:t>
            </a:r>
            <a:endParaRPr lang="pl-PL" sz="3600" b="1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ODCIĄŻENIE SIECI ELEKTROENERGETYCZNEJ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4796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ŚWIATOWY TREND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7574"/>
            <a:ext cx="9144000" cy="374441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pl-PL" sz="2400" b="1" dirty="0" smtClean="0">
                <a:cs typeface="Arial" panose="020B0604020202020204" pitchFamily="34" charset="0"/>
              </a:rPr>
              <a:t>"</a:t>
            </a:r>
            <a:r>
              <a:rPr lang="pl-PL" sz="2400" b="1" dirty="0">
                <a:cs typeface="Arial" panose="020B0604020202020204" pitchFamily="34" charset="0"/>
              </a:rPr>
              <a:t>Baterie zrobią w energetyce to, co komórki w telekomunikacji" </a:t>
            </a:r>
            <a:endParaRPr lang="pl-PL" sz="2400" dirty="0" smtClean="0"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sz="2000" b="1" dirty="0" smtClean="0"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640"/>
              </a:spcAft>
              <a:buNone/>
            </a:pPr>
            <a:r>
              <a:rPr lang="pl-PL" sz="2400" b="1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Forbes</a:t>
            </a:r>
            <a:r>
              <a:rPr lang="pl-PL" sz="2400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 po zakończonym </a:t>
            </a:r>
            <a:r>
              <a:rPr lang="pl-PL" sz="2400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niedawno w Las Vegas </a:t>
            </a:r>
            <a:r>
              <a:rPr lang="pl-PL" sz="2400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amerykańskim </a:t>
            </a:r>
            <a:r>
              <a:rPr lang="pl-PL" sz="2400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forum </a:t>
            </a:r>
            <a:r>
              <a:rPr lang="pl-PL" sz="2400" b="1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„</a:t>
            </a:r>
            <a:r>
              <a:rPr lang="pl-PL" sz="2400" b="1" dirty="0" err="1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National</a:t>
            </a:r>
            <a:r>
              <a:rPr lang="pl-PL" sz="2400" b="1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pl-PL" sz="2400" b="1" dirty="0" err="1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Clean</a:t>
            </a:r>
            <a:r>
              <a:rPr lang="pl-PL" sz="2400" b="1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 Energy </a:t>
            </a:r>
            <a:r>
              <a:rPr lang="pl-PL" sz="2400" b="1" dirty="0" err="1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Summit</a:t>
            </a:r>
            <a:r>
              <a:rPr lang="pl-PL" sz="2400" b="1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”</a:t>
            </a:r>
            <a:r>
              <a:rPr lang="pl-PL" sz="2400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 podkreśla, </a:t>
            </a:r>
            <a:r>
              <a:rPr lang="pl-PL" sz="2400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że kluczową technologią dla transformacji energetycznej jest magazynowanie </a:t>
            </a:r>
            <a:r>
              <a:rPr lang="pl-PL" sz="2400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energii. </a:t>
            </a:r>
            <a:endParaRPr lang="pl-PL" sz="2400" dirty="0">
              <a:solidFill>
                <a:srgbClr val="333333"/>
              </a:solidFill>
              <a:ea typeface="Times New Roman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640"/>
              </a:spcAft>
              <a:buNone/>
            </a:pPr>
            <a:r>
              <a:rPr lang="pl-PL" sz="2400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Ponadto </a:t>
            </a:r>
            <a:r>
              <a:rPr lang="pl-PL" sz="2400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Forbes </a:t>
            </a:r>
            <a:r>
              <a:rPr lang="pl-PL" sz="2400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określa ją </a:t>
            </a:r>
            <a:r>
              <a:rPr lang="pl-PL" sz="2400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jako </a:t>
            </a:r>
            <a:r>
              <a:rPr lang="pl-PL" sz="2400" b="1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zmieniającą zasady gry </a:t>
            </a:r>
            <a:r>
              <a:rPr lang="pl-PL" sz="2400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– tak jak stało </a:t>
            </a:r>
            <a:r>
              <a:rPr lang="pl-PL" sz="2400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się to przypadku </a:t>
            </a:r>
            <a:r>
              <a:rPr lang="pl-PL" sz="2400" dirty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wprowadzenia telefonów komórkowych na rynku </a:t>
            </a:r>
            <a:r>
              <a:rPr lang="pl-PL" sz="2400" dirty="0" smtClean="0">
                <a:solidFill>
                  <a:srgbClr val="333333"/>
                </a:solidFill>
                <a:ea typeface="Times New Roman"/>
                <a:cs typeface="Arial" panose="020B0604020202020204" pitchFamily="34" charset="0"/>
              </a:rPr>
              <a:t>telekomunikacyjnym</a:t>
            </a:r>
            <a:r>
              <a:rPr lang="pl-PL" sz="2400" dirty="0" smtClean="0">
                <a:solidFill>
                  <a:srgbClr val="333333"/>
                </a:solidFill>
                <a:ea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7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9144000" cy="34810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1" dirty="0" smtClean="0"/>
              <a:t>„LICZBY PRAWDĘ POWIEDZĄ”</a:t>
            </a:r>
            <a:endParaRPr lang="pl-PL" sz="2400" dirty="0"/>
          </a:p>
          <a:p>
            <a:pPr marL="0" indent="0" algn="just">
              <a:buNone/>
            </a:pPr>
            <a:r>
              <a:rPr lang="pl-PL" sz="2400" dirty="0" smtClean="0"/>
              <a:t>W dniu 10 sierpnia 2015 roku gdy PSE ogłosiły </a:t>
            </a:r>
            <a:r>
              <a:rPr lang="pl-PL" sz="2400" b="1" dirty="0" smtClean="0"/>
              <a:t>20-sty stopień zasilania:</a:t>
            </a:r>
          </a:p>
          <a:p>
            <a:pPr algn="just">
              <a:buFontTx/>
              <a:buChar char="-"/>
            </a:pPr>
            <a:r>
              <a:rPr lang="pl-PL" sz="2400" dirty="0" smtClean="0"/>
              <a:t>od </a:t>
            </a:r>
            <a:r>
              <a:rPr lang="pl-PL" sz="2400" dirty="0"/>
              <a:t>12:00 do 13:00 cena przekroczyła </a:t>
            </a:r>
            <a:r>
              <a:rPr lang="pl-PL" sz="2400" b="1" dirty="0"/>
              <a:t>1400 zł/MWh. </a:t>
            </a:r>
            <a:endParaRPr lang="pl-PL" sz="2400" b="1" dirty="0" smtClean="0"/>
          </a:p>
          <a:p>
            <a:pPr algn="just">
              <a:buFontTx/>
              <a:buChar char="-"/>
            </a:pPr>
            <a:r>
              <a:rPr lang="pl-PL" sz="2400" dirty="0" smtClean="0"/>
              <a:t>była </a:t>
            </a:r>
            <a:r>
              <a:rPr lang="pl-PL" sz="2400" dirty="0"/>
              <a:t>to cena </a:t>
            </a:r>
            <a:r>
              <a:rPr lang="pl-PL" sz="2400" b="1" dirty="0"/>
              <a:t>ponad 7-krotnie wyższa </a:t>
            </a:r>
            <a:r>
              <a:rPr lang="pl-PL" sz="2400" dirty="0"/>
              <a:t>od średniej ceny energii </a:t>
            </a:r>
            <a:br>
              <a:rPr lang="pl-PL" sz="2400" dirty="0"/>
            </a:br>
            <a:r>
              <a:rPr lang="pl-PL" sz="2400" dirty="0"/>
              <a:t>w okresach szczytu (tzw. PEAK) z lipca br. </a:t>
            </a:r>
            <a:r>
              <a:rPr lang="pl-PL" sz="2400" b="1" dirty="0"/>
              <a:t>(175 zł/MWh) </a:t>
            </a:r>
            <a:endParaRPr lang="pl-PL" sz="2400" b="1" dirty="0" smtClean="0"/>
          </a:p>
          <a:p>
            <a:pPr algn="just">
              <a:buFontTx/>
              <a:buChar char="-"/>
            </a:pPr>
            <a:r>
              <a:rPr lang="pl-PL" sz="2400" dirty="0"/>
              <a:t>p</a:t>
            </a:r>
            <a:r>
              <a:rPr lang="pl-PL" sz="2400" dirty="0" smtClean="0"/>
              <a:t>rawie </a:t>
            </a:r>
            <a:r>
              <a:rPr lang="pl-PL" sz="2400" b="1" dirty="0" smtClean="0"/>
              <a:t>dwukrotnie </a:t>
            </a:r>
            <a:r>
              <a:rPr lang="pl-PL" sz="2400" b="1" dirty="0"/>
              <a:t>wyższa </a:t>
            </a:r>
            <a:r>
              <a:rPr lang="pl-PL" sz="2400" dirty="0"/>
              <a:t>od najwyższej </a:t>
            </a:r>
            <a:r>
              <a:rPr lang="pl-PL" sz="2400" b="1" dirty="0"/>
              <a:t>taryfy gwarantowanej (</a:t>
            </a:r>
            <a:r>
              <a:rPr lang="pl-PL" sz="2400" b="1" dirty="0" err="1"/>
              <a:t>FiT</a:t>
            </a:r>
            <a:r>
              <a:rPr lang="pl-PL" sz="2400" b="1" dirty="0"/>
              <a:t>) </a:t>
            </a:r>
            <a:r>
              <a:rPr lang="pl-PL" sz="2400" dirty="0"/>
              <a:t>na energię z najmniejszych </a:t>
            </a:r>
            <a:r>
              <a:rPr lang="pl-PL" sz="2400" dirty="0" err="1"/>
              <a:t>mikroinstalacji</a:t>
            </a:r>
            <a:r>
              <a:rPr lang="pl-PL" sz="2400" dirty="0"/>
              <a:t> fotowoltaicznych, jaka będzie obowiązywać od 1 stycznia 2016 roku </a:t>
            </a:r>
            <a:r>
              <a:rPr lang="pl-PL" sz="2400" b="1" dirty="0"/>
              <a:t>(750 zł/MWh).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3600" b="1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87474"/>
            <a:ext cx="572412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 smtClean="0"/>
              <a:t>ODCIĄŻENIE SIECI ELEKTROENERGETYCZNEJ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1841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 txBox="1">
            <a:spLocks noChangeArrowheads="1"/>
          </p:cNvSpPr>
          <p:nvPr/>
        </p:nvSpPr>
        <p:spPr bwMode="auto">
          <a:xfrm>
            <a:off x="165696" y="760115"/>
            <a:ext cx="7918450" cy="173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b="1" spc="60" dirty="0" smtClean="0">
                <a:solidFill>
                  <a:srgbClr val="1D1D1B"/>
                </a:solidFill>
              </a:rPr>
              <a:t>Przykład </a:t>
            </a:r>
            <a:r>
              <a:rPr lang="pl-PL" b="1" spc="60" dirty="0">
                <a:solidFill>
                  <a:srgbClr val="1D1D1B"/>
                </a:solidFill>
              </a:rPr>
              <a:t>instalacji wyspowej </a:t>
            </a:r>
            <a:r>
              <a:rPr lang="pl-PL" b="1" spc="60" dirty="0" smtClean="0">
                <a:solidFill>
                  <a:srgbClr val="1D1D1B"/>
                </a:solidFill>
              </a:rPr>
              <a:t>OFF-GRID „</a:t>
            </a:r>
            <a:r>
              <a:rPr lang="pl-PL" b="1" i="1" spc="60" dirty="0" smtClean="0">
                <a:solidFill>
                  <a:srgbClr val="1D1D1B"/>
                </a:solidFill>
              </a:rPr>
              <a:t>ALL IN ONE”</a:t>
            </a:r>
            <a:endParaRPr lang="pl-PL" b="1" i="1" spc="60" dirty="0">
              <a:solidFill>
                <a:srgbClr val="1D1D1B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b="1" dirty="0">
                <a:solidFill>
                  <a:srgbClr val="0070C0"/>
                </a:solidFill>
              </a:rPr>
              <a:t>SAMSUNG </a:t>
            </a:r>
            <a:r>
              <a:rPr lang="pl-PL" b="1" dirty="0" smtClean="0">
                <a:solidFill>
                  <a:srgbClr val="0070C0"/>
                </a:solidFill>
              </a:rPr>
              <a:t>ESS</a:t>
            </a:r>
            <a:endParaRPr lang="pl-PL" b="1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spc="60" dirty="0">
                <a:solidFill>
                  <a:srgbClr val="1D1D1B"/>
                </a:solidFill>
              </a:rPr>
              <a:t>Energooszczędne rozwiązanie dla </a:t>
            </a:r>
            <a:r>
              <a:rPr lang="pl-PL" spc="60" dirty="0" smtClean="0">
                <a:solidFill>
                  <a:srgbClr val="1D1D1B"/>
                </a:solidFill>
              </a:rPr>
              <a:t>budynków </a:t>
            </a:r>
            <a:r>
              <a:rPr lang="pl-PL" spc="60" dirty="0">
                <a:solidFill>
                  <a:srgbClr val="1D1D1B"/>
                </a:solidFill>
              </a:rPr>
              <a:t>mieszkalnych </a:t>
            </a:r>
            <a:endParaRPr lang="pl-PL" spc="60" dirty="0" smtClean="0">
              <a:solidFill>
                <a:srgbClr val="1D1D1B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spc="60" dirty="0" smtClean="0">
                <a:solidFill>
                  <a:srgbClr val="1D1D1B"/>
                </a:solidFill>
              </a:rPr>
              <a:t>oraz </a:t>
            </a:r>
            <a:r>
              <a:rPr lang="pl-PL" spc="60" dirty="0">
                <a:solidFill>
                  <a:srgbClr val="1D1D1B"/>
                </a:solidFill>
              </a:rPr>
              <a:t>komercyjnych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19" y="2226749"/>
            <a:ext cx="2750793" cy="214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9742"/>
            <a:ext cx="2994360" cy="202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encrypted-tbn1.gstatic.com/images?q=tbn:ANd9GcQzdet03rXpoKsTctH4qW_j1DBZrZTYmHKNEbDOE-foKmhhuS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6" y="2982187"/>
            <a:ext cx="2510622" cy="10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504" y="87474"/>
            <a:ext cx="583264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PRZEGLĄD CIEKAWYCH ROZWIĄZAŃ </a:t>
            </a:r>
            <a:br>
              <a:rPr lang="pl-PL" b="1" smtClean="0"/>
            </a:br>
            <a:r>
              <a:rPr lang="pl-PL" b="1" smtClean="0"/>
              <a:t>A.D. 2015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8190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 txBox="1">
            <a:spLocks noChangeArrowheads="1"/>
          </p:cNvSpPr>
          <p:nvPr/>
        </p:nvSpPr>
        <p:spPr bwMode="auto">
          <a:xfrm>
            <a:off x="0" y="760115"/>
            <a:ext cx="9252520" cy="173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>
              <a:solidFill>
                <a:prstClr val="black"/>
              </a:solidFill>
              <a:latin typeface="Exo" pitchFamily="50" charset="-18"/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b="1" spc="60" dirty="0" smtClean="0">
                <a:solidFill>
                  <a:srgbClr val="1D1D1B"/>
                </a:solidFill>
                <a:latin typeface="Exo" pitchFamily="50" charset="-18"/>
              </a:rPr>
              <a:t>Przykład </a:t>
            </a:r>
            <a:r>
              <a:rPr lang="pl-PL" b="1" spc="60" dirty="0">
                <a:solidFill>
                  <a:srgbClr val="1D1D1B"/>
                </a:solidFill>
                <a:latin typeface="Exo" pitchFamily="50" charset="-18"/>
              </a:rPr>
              <a:t>instalacji wyspowej OFF-GRID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>
              <a:solidFill>
                <a:prstClr val="black"/>
              </a:solidFill>
              <a:latin typeface="Exo" pitchFamily="50" charset="-18"/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b="1" dirty="0">
                <a:solidFill>
                  <a:srgbClr val="0070C0"/>
                </a:solidFill>
                <a:latin typeface="Exo" pitchFamily="50" charset="-18"/>
              </a:rPr>
              <a:t>SAMSUNG </a:t>
            </a:r>
            <a:r>
              <a:rPr lang="pl-PL" b="1" dirty="0" smtClean="0">
                <a:solidFill>
                  <a:srgbClr val="0070C0"/>
                </a:solidFill>
                <a:latin typeface="Exo" pitchFamily="50" charset="-18"/>
              </a:rPr>
              <a:t>ESS</a:t>
            </a:r>
            <a:endParaRPr lang="pl-PL" b="1" dirty="0">
              <a:solidFill>
                <a:prstClr val="black"/>
              </a:solidFill>
              <a:latin typeface="Exo" pitchFamily="50" charset="-18"/>
            </a:endParaRPr>
          </a:p>
          <a:p>
            <a:pPr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sz="1600" spc="60" dirty="0" smtClean="0">
                <a:solidFill>
                  <a:srgbClr val="1D1D1B"/>
                </a:solidFill>
                <a:latin typeface="Exo" pitchFamily="50" charset="-18"/>
              </a:rPr>
              <a:t>Urządzenie łączy w sobie inwerter oraz magazyn energii, a także zawiera monitoring.</a:t>
            </a:r>
            <a:endParaRPr lang="pl-PL" sz="1600" spc="60" dirty="0">
              <a:solidFill>
                <a:srgbClr val="1D1D1B"/>
              </a:solidFill>
              <a:latin typeface="Exo" pitchFamily="50" charset="-18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59" y="2416200"/>
            <a:ext cx="3024336" cy="195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42" y="2499742"/>
            <a:ext cx="3243110" cy="153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58" y="2499742"/>
            <a:ext cx="3125668" cy="176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encrypted-tbn1.gstatic.com/images?q=tbn:ANd9GcQzdet03rXpoKsTctH4qW_j1DBZrZTYmHKNEbDOE-foKmhhuSB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73" y="1282444"/>
            <a:ext cx="1646979" cy="69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107504" y="87474"/>
            <a:ext cx="583264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PRZEGLĄD CIEKAWYCH ROZWIĄZAŃ </a:t>
            </a:r>
            <a:br>
              <a:rPr lang="pl-PL" b="1" smtClean="0"/>
            </a:br>
            <a:r>
              <a:rPr lang="pl-PL" b="1" smtClean="0"/>
              <a:t>A.D. 2015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890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 txBox="1">
            <a:spLocks noChangeArrowheads="1"/>
          </p:cNvSpPr>
          <p:nvPr/>
        </p:nvSpPr>
        <p:spPr bwMode="auto">
          <a:xfrm>
            <a:off x="0" y="760115"/>
            <a:ext cx="6444208" cy="3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b="1" spc="60" dirty="0" smtClean="0">
                <a:solidFill>
                  <a:srgbClr val="1D1D1B"/>
                </a:solidFill>
              </a:rPr>
              <a:t>Domowe magazyny energii</a:t>
            </a:r>
            <a:endParaRPr lang="pl-PL" b="1" spc="60" dirty="0">
              <a:solidFill>
                <a:srgbClr val="1D1D1B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b="1" dirty="0" smtClean="0">
                <a:solidFill>
                  <a:srgbClr val="0070C0"/>
                </a:solidFill>
              </a:rPr>
              <a:t>TESLA POWERWALL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 smtClean="0">
              <a:solidFill>
                <a:srgbClr val="0070C0"/>
              </a:solidFill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000" b="1" spc="60" dirty="0">
                <a:solidFill>
                  <a:srgbClr val="1D1D1B"/>
                </a:solidFill>
              </a:rPr>
              <a:t>Tesla</a:t>
            </a:r>
            <a:r>
              <a:rPr lang="pl-PL" sz="2000" spc="60" dirty="0">
                <a:solidFill>
                  <a:srgbClr val="1D1D1B"/>
                </a:solidFill>
              </a:rPr>
              <a:t> zaprezentowała nową </a:t>
            </a:r>
            <a:r>
              <a:rPr lang="pl-PL" sz="2000" b="1" spc="60" dirty="0" err="1">
                <a:solidFill>
                  <a:srgbClr val="1D1D1B"/>
                </a:solidFill>
              </a:rPr>
              <a:t>litowo</a:t>
            </a:r>
            <a:r>
              <a:rPr lang="pl-PL" sz="2000" b="1" spc="60" dirty="0">
                <a:solidFill>
                  <a:srgbClr val="1D1D1B"/>
                </a:solidFill>
              </a:rPr>
              <a:t>-jonową</a:t>
            </a:r>
            <a:r>
              <a:rPr lang="pl-PL" sz="2000" spc="60" dirty="0">
                <a:solidFill>
                  <a:srgbClr val="1D1D1B"/>
                </a:solidFill>
              </a:rPr>
              <a:t> baterię przeznaczoną do </a:t>
            </a:r>
            <a:r>
              <a:rPr lang="pl-PL" sz="2000" spc="60" dirty="0" smtClean="0">
                <a:solidFill>
                  <a:srgbClr val="1D1D1B"/>
                </a:solidFill>
              </a:rPr>
              <a:t>zastosowania w </a:t>
            </a:r>
            <a:r>
              <a:rPr lang="pl-PL" sz="2000" spc="60" dirty="0">
                <a:solidFill>
                  <a:srgbClr val="1D1D1B"/>
                </a:solidFill>
              </a:rPr>
              <a:t>gospodarstwach domowych </a:t>
            </a:r>
            <a:r>
              <a:rPr lang="pl-PL" sz="2000" spc="60" dirty="0" smtClean="0">
                <a:solidFill>
                  <a:srgbClr val="1D1D1B"/>
                </a:solidFill>
              </a:rPr>
              <a:t>czy firmach</a:t>
            </a:r>
            <a:r>
              <a:rPr lang="pl-PL" sz="2000" spc="60" dirty="0">
                <a:solidFill>
                  <a:srgbClr val="1D1D1B"/>
                </a:solidFill>
              </a:rPr>
              <a:t>, które dzięki niej będą mogły oszczędzić na rachunkach za energię, lub zwiększyć wykorzystanie energii produkowanej z własnej instalacji fotowoltaicznej.</a:t>
            </a:r>
          </a:p>
        </p:txBody>
      </p:sp>
      <p:pic>
        <p:nvPicPr>
          <p:cNvPr id="2050" name="Picture 2" descr="https://encrypted-tbn3.gstatic.com/images?q=tbn:ANd9GcTjAblzICbNsTbgsk4A55BKFQiKdPCheodAEBBM2JezICI_N0jf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49" y="1274762"/>
            <a:ext cx="2252223" cy="29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7504" y="87474"/>
            <a:ext cx="583264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PRZEGLĄD CIEKAWYCH ROZWIĄZAŃ </a:t>
            </a:r>
            <a:br>
              <a:rPr lang="pl-PL" b="1" smtClean="0"/>
            </a:br>
            <a:r>
              <a:rPr lang="pl-PL" b="1" smtClean="0"/>
              <a:t>A.D. 2015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916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 txBox="1">
            <a:spLocks noChangeArrowheads="1"/>
          </p:cNvSpPr>
          <p:nvPr/>
        </p:nvSpPr>
        <p:spPr bwMode="auto">
          <a:xfrm>
            <a:off x="0" y="760114"/>
            <a:ext cx="4860032" cy="253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b="1" spc="60" dirty="0" smtClean="0">
                <a:solidFill>
                  <a:srgbClr val="1D1D1B"/>
                </a:solidFill>
              </a:rPr>
              <a:t>Domowe magazyny energii</a:t>
            </a:r>
            <a:endParaRPr lang="pl-PL" b="1" spc="60" dirty="0">
              <a:solidFill>
                <a:srgbClr val="1D1D1B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b="1" dirty="0" smtClean="0">
                <a:solidFill>
                  <a:srgbClr val="0070C0"/>
                </a:solidFill>
              </a:rPr>
              <a:t>TESLA</a:t>
            </a:r>
            <a:endParaRPr lang="pl-PL" sz="2400" b="1" spc="60" dirty="0" smtClean="0">
              <a:solidFill>
                <a:srgbClr val="1D1D1B"/>
              </a:solidFill>
            </a:endParaRPr>
          </a:p>
          <a:p>
            <a:r>
              <a:rPr lang="pl-PL" sz="2400" dirty="0"/>
              <a:t>Cena za domową baterię Tesli wyniesie od </a:t>
            </a:r>
            <a:r>
              <a:rPr lang="pl-PL" sz="2400" b="1" dirty="0"/>
              <a:t>3 do 3,5 tysiąca dolarów</a:t>
            </a:r>
            <a:r>
              <a:rPr lang="pl-PL" sz="2400" dirty="0"/>
              <a:t>, a jej pojemność w zależności od wersji wyniesie ok. </a:t>
            </a:r>
            <a:r>
              <a:rPr lang="pl-PL" sz="2400" b="1" dirty="0"/>
              <a:t>10 kWh.</a:t>
            </a:r>
          </a:p>
          <a:p>
            <a:r>
              <a:rPr lang="pl-PL" sz="2400" dirty="0"/>
              <a:t>Tesla zapewnia, że wykorzystanie jej baterii może obniżyć rachunki za energię </a:t>
            </a:r>
            <a:r>
              <a:rPr lang="pl-PL" sz="2400" b="1" dirty="0"/>
              <a:t>przeciętnie o 25%.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endParaRPr lang="pl-PL" sz="2400" b="1" spc="60" dirty="0">
              <a:solidFill>
                <a:srgbClr val="1D1D1B"/>
              </a:solidFill>
              <a:latin typeface="Exo" pitchFamily="50" charset="-18"/>
            </a:endParaRPr>
          </a:p>
        </p:txBody>
      </p:sp>
      <p:pic>
        <p:nvPicPr>
          <p:cNvPr id="23554" name="Picture 2" descr="Elon Musk pokazał domowy magazyn energii Tes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71467"/>
            <a:ext cx="4283968" cy="230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PRZEGLĄD CIEKAWYCH ROZWIĄZAŃ </a:t>
            </a:r>
            <a:br>
              <a:rPr lang="pl-PL" b="1" dirty="0" smtClean="0"/>
            </a:br>
            <a:r>
              <a:rPr lang="pl-PL" b="1" dirty="0" smtClean="0"/>
              <a:t>A.D. 2015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1621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87474"/>
            <a:ext cx="5832648" cy="91810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PRZEGLĄD CIEKAWYCH ROZWIĄZAŃ </a:t>
            </a:r>
            <a:br>
              <a:rPr lang="pl-PL" b="1" dirty="0" smtClean="0"/>
            </a:br>
            <a:r>
              <a:rPr lang="pl-PL" b="1" dirty="0" smtClean="0"/>
              <a:t>A.D. 2015</a:t>
            </a:r>
            <a:endParaRPr lang="pl-PL" b="1" dirty="0"/>
          </a:p>
        </p:txBody>
      </p:sp>
      <p:sp>
        <p:nvSpPr>
          <p:cNvPr id="5" name="Rectangle 38"/>
          <p:cNvSpPr txBox="1">
            <a:spLocks noChangeArrowheads="1"/>
          </p:cNvSpPr>
          <p:nvPr/>
        </p:nvSpPr>
        <p:spPr bwMode="auto">
          <a:xfrm>
            <a:off x="17331" y="760115"/>
            <a:ext cx="4956340" cy="3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b="1" spc="60" dirty="0" smtClean="0">
                <a:solidFill>
                  <a:srgbClr val="1D1D1B"/>
                </a:solidFill>
              </a:rPr>
              <a:t>Recykling baterii samochodowych</a:t>
            </a:r>
            <a:endParaRPr lang="pl-PL" b="1" spc="60" dirty="0">
              <a:solidFill>
                <a:srgbClr val="1D1D1B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b="1" dirty="0" smtClean="0">
                <a:solidFill>
                  <a:srgbClr val="0070C0"/>
                </a:solidFill>
              </a:rPr>
              <a:t>NISSAN</a:t>
            </a:r>
            <a:endParaRPr lang="pl-PL" sz="2000" b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000" spc="60" dirty="0">
                <a:solidFill>
                  <a:srgbClr val="1D1D1B"/>
                </a:solidFill>
              </a:rPr>
              <a:t>Nissan zapowiedział, że wykorzysta baterie samochodowe, które wcześniej były stosowane w elektrycznych </a:t>
            </a:r>
            <a:r>
              <a:rPr lang="pl-PL" sz="2000" b="1" spc="60" dirty="0">
                <a:solidFill>
                  <a:srgbClr val="1D1D1B"/>
                </a:solidFill>
              </a:rPr>
              <a:t>Nissanach </a:t>
            </a:r>
            <a:r>
              <a:rPr lang="pl-PL" sz="2000" b="1" spc="60" dirty="0" err="1">
                <a:solidFill>
                  <a:srgbClr val="1D1D1B"/>
                </a:solidFill>
              </a:rPr>
              <a:t>Leaf</a:t>
            </a:r>
            <a:r>
              <a:rPr lang="pl-PL" sz="2000" spc="60" dirty="0">
                <a:solidFill>
                  <a:srgbClr val="1D1D1B"/>
                </a:solidFill>
              </a:rPr>
              <a:t>, do montażu w stacjonarnych magazynach energii. </a:t>
            </a:r>
            <a:endParaRPr lang="pl-PL" sz="2000" spc="60" dirty="0" smtClean="0">
              <a:solidFill>
                <a:srgbClr val="1D1D1B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000" spc="60" dirty="0" smtClean="0">
                <a:solidFill>
                  <a:srgbClr val="1D1D1B"/>
                </a:solidFill>
              </a:rPr>
              <a:t>Sprzedaż </a:t>
            </a:r>
            <a:r>
              <a:rPr lang="pl-PL" sz="2000" spc="60" dirty="0">
                <a:solidFill>
                  <a:srgbClr val="1D1D1B"/>
                </a:solidFill>
              </a:rPr>
              <a:t>magazynów energii japoński koncern chce rozpocząć </a:t>
            </a:r>
            <a:r>
              <a:rPr lang="pl-PL" sz="2000" b="1" spc="60" dirty="0">
                <a:solidFill>
                  <a:srgbClr val="1D1D1B"/>
                </a:solidFill>
              </a:rPr>
              <a:t>jeszcze w tym roku</a:t>
            </a:r>
            <a:r>
              <a:rPr lang="pl-PL" sz="2000" spc="60" dirty="0">
                <a:solidFill>
                  <a:srgbClr val="1D1D1B"/>
                </a:solidFill>
              </a:rPr>
              <a:t>. </a:t>
            </a:r>
          </a:p>
        </p:txBody>
      </p:sp>
      <p:sp>
        <p:nvSpPr>
          <p:cNvPr id="3" name="AutoShape 2" descr="http://upload.wikimedia.org/wikipedia/commons/thumb/6/67/Nissan-logo.svg/2000px-Nissan-logo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http://upload.wikimedia.org/wikipedia/commons/thumb/6/67/Nissan-logo.svg/2000px-Nissan-logo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0" name="Picture 6" descr="http://www.zeroto60times.com/blog/wp-content/uploads/2013/02/nissan-cars-logo-emb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40" y="1118596"/>
            <a:ext cx="4189779" cy="32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 txBox="1">
            <a:spLocks noChangeArrowheads="1"/>
          </p:cNvSpPr>
          <p:nvPr/>
        </p:nvSpPr>
        <p:spPr bwMode="auto">
          <a:xfrm>
            <a:off x="0" y="760115"/>
            <a:ext cx="6084168" cy="3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>
              <a:solidFill>
                <a:prstClr val="black"/>
              </a:solidFill>
              <a:latin typeface="Exo" pitchFamily="50" charset="-18"/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b="1" spc="60" dirty="0" smtClean="0">
                <a:solidFill>
                  <a:srgbClr val="1D1D1B"/>
                </a:solidFill>
                <a:latin typeface="Exo" pitchFamily="50" charset="-18"/>
              </a:rPr>
              <a:t>Domowe magazyny energii</a:t>
            </a:r>
            <a:endParaRPr lang="pl-PL" b="1" spc="60" dirty="0">
              <a:solidFill>
                <a:srgbClr val="1D1D1B"/>
              </a:solidFill>
              <a:latin typeface="Exo" pitchFamily="50" charset="-18"/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>
              <a:solidFill>
                <a:prstClr val="black"/>
              </a:solidFill>
              <a:latin typeface="Exo" pitchFamily="50" charset="-18"/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b="1" dirty="0" smtClean="0">
                <a:solidFill>
                  <a:srgbClr val="0070C0"/>
                </a:solidFill>
                <a:latin typeface="Exo" pitchFamily="50" charset="-18"/>
              </a:rPr>
              <a:t>Daimler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b="1" dirty="0">
              <a:solidFill>
                <a:srgbClr val="0070C0"/>
              </a:solidFill>
              <a:latin typeface="Exo" pitchFamily="50" charset="-18"/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200" dirty="0"/>
              <a:t>Niemiecki potentat motoryzacyjny zaoferuje rozwiązania z zakresu </a:t>
            </a:r>
            <a:r>
              <a:rPr lang="pl-PL" sz="2200" b="1" dirty="0"/>
              <a:t>magazynowania energii </a:t>
            </a:r>
            <a:r>
              <a:rPr lang="pl-PL" sz="2200" dirty="0"/>
              <a:t>przeznaczone do zastosowania w gospodarstwach domowych posiadających własne instalacje fotowoltaiczne. </a:t>
            </a:r>
            <a:r>
              <a:rPr lang="pl-PL" sz="2200" b="1" dirty="0"/>
              <a:t>Daimler chce rozpocząć sprzedaż domowych magazynów energii </a:t>
            </a:r>
            <a:r>
              <a:rPr lang="pl-PL" sz="2200" dirty="0"/>
              <a:t>już jesienią tego roku.</a:t>
            </a:r>
            <a:endParaRPr lang="pl-PL" sz="2200" dirty="0" smtClean="0">
              <a:solidFill>
                <a:srgbClr val="0070C0"/>
              </a:solidFill>
              <a:latin typeface="Exo" pitchFamily="50" charset="-18"/>
            </a:endParaRPr>
          </a:p>
        </p:txBody>
      </p:sp>
      <p:pic>
        <p:nvPicPr>
          <p:cNvPr id="4098" name="Picture 2" descr="http://www.modernreaders.com/wp-content/uploads/2015/05/0524-Daimler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95138"/>
            <a:ext cx="2883074" cy="19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7504" y="87474"/>
            <a:ext cx="583264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PRZEGLĄD CIEKAWYCH ROZWIĄZAŃ </a:t>
            </a:r>
            <a:br>
              <a:rPr lang="pl-PL" b="1" smtClean="0"/>
            </a:br>
            <a:r>
              <a:rPr lang="pl-PL" b="1" smtClean="0"/>
              <a:t>A.D. 2015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925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 txBox="1">
            <a:spLocks noChangeArrowheads="1"/>
          </p:cNvSpPr>
          <p:nvPr/>
        </p:nvSpPr>
        <p:spPr bwMode="auto">
          <a:xfrm>
            <a:off x="0" y="760115"/>
            <a:ext cx="9144000" cy="3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sz="2400" b="1" dirty="0">
              <a:solidFill>
                <a:prstClr val="black"/>
              </a:solidFill>
              <a:latin typeface="Exo" pitchFamily="50" charset="-18"/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400" b="1" spc="60" dirty="0">
                <a:solidFill>
                  <a:srgbClr val="1D1D1B"/>
                </a:solidFill>
                <a:latin typeface="Exo" pitchFamily="50" charset="-18"/>
              </a:rPr>
              <a:t>Niemcy budują „pierwszy duży modułowy magazyn energii” </a:t>
            </a:r>
            <a:endParaRPr lang="pl-PL" sz="2400" b="1" dirty="0">
              <a:solidFill>
                <a:prstClr val="black"/>
              </a:solidFill>
              <a:latin typeface="Exo" pitchFamily="50" charset="-18"/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r>
              <a:rPr lang="pl-PL" sz="2400" b="1" dirty="0" smtClean="0">
                <a:solidFill>
                  <a:srgbClr val="0070C0"/>
                </a:solidFill>
                <a:latin typeface="Exo" pitchFamily="50" charset="-18"/>
              </a:rPr>
              <a:t>SMA E.ON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sz="2400" b="1" dirty="0">
              <a:solidFill>
                <a:srgbClr val="0070C0"/>
              </a:solidFill>
              <a:latin typeface="Exo" pitchFamily="50" charset="-18"/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800" dirty="0"/>
              <a:t>Niemiecki </a:t>
            </a:r>
            <a:r>
              <a:rPr lang="pl-PL" sz="2800" dirty="0" smtClean="0"/>
              <a:t>producent inwerterów </a:t>
            </a:r>
            <a:r>
              <a:rPr lang="pl-PL" sz="2800" dirty="0"/>
              <a:t>fotowoltaicznych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SMA</a:t>
            </a:r>
            <a:r>
              <a:rPr lang="pl-PL" sz="2800" dirty="0" smtClean="0"/>
              <a:t> </a:t>
            </a:r>
            <a:r>
              <a:rPr lang="pl-PL" sz="2800" dirty="0"/>
              <a:t>oraz koncern energetyczny </a:t>
            </a:r>
            <a:r>
              <a:rPr lang="pl-PL" sz="2800" b="1" dirty="0"/>
              <a:t>E.ON</a:t>
            </a:r>
            <a:r>
              <a:rPr lang="pl-PL" sz="2800" dirty="0"/>
              <a:t> rozpoczęły budowę pierwszego na świecie </a:t>
            </a:r>
            <a:r>
              <a:rPr lang="pl-PL" sz="2800" b="1" dirty="0"/>
              <a:t>dużego, modułowego magazynu przeznaczonego do przechowywania energii ze źródeł odnawialnych.</a:t>
            </a:r>
            <a:endParaRPr lang="pl-PL" sz="2800" b="1" dirty="0" smtClean="0">
              <a:solidFill>
                <a:srgbClr val="0070C0"/>
              </a:solidFill>
              <a:latin typeface="Exo" pitchFamily="50" charset="-18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7504" y="87474"/>
            <a:ext cx="583264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PRZEGLĄD CIEKAWYCH ROZWIĄZAŃ </a:t>
            </a:r>
            <a:br>
              <a:rPr lang="pl-PL" b="1" smtClean="0"/>
            </a:br>
            <a:r>
              <a:rPr lang="pl-PL" b="1" smtClean="0"/>
              <a:t>A.D. 2015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2512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 txBox="1">
            <a:spLocks noChangeArrowheads="1"/>
          </p:cNvSpPr>
          <p:nvPr/>
        </p:nvSpPr>
        <p:spPr bwMode="auto">
          <a:xfrm>
            <a:off x="0" y="760115"/>
            <a:ext cx="3779912" cy="3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sz="2400" b="1" dirty="0">
              <a:solidFill>
                <a:prstClr val="black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400" b="1" spc="60" dirty="0" smtClean="0">
                <a:solidFill>
                  <a:srgbClr val="1D1D1B"/>
                </a:solidFill>
              </a:rPr>
              <a:t>POWIERZCHNIA: 500 m2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400" b="1" spc="60" dirty="0" smtClean="0">
                <a:solidFill>
                  <a:srgbClr val="1D1D1B"/>
                </a:solidFill>
              </a:rPr>
              <a:t>POJEMNOŚĆ: 4,2 MWh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400" b="1" spc="60" dirty="0" smtClean="0">
                <a:solidFill>
                  <a:srgbClr val="1D1D1B"/>
                </a:solidFill>
              </a:rPr>
              <a:t>MOC: </a:t>
            </a:r>
            <a:r>
              <a:rPr lang="pl-PL" sz="2400" b="1" dirty="0"/>
              <a:t>5 MW </a:t>
            </a:r>
            <a:r>
              <a:rPr lang="pl-PL" sz="2400" b="1" dirty="0" smtClean="0"/>
              <a:t>AC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400" b="1" dirty="0" smtClean="0"/>
              <a:t>KOSZT: 12,5 mln Euro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7504" y="87474"/>
            <a:ext cx="583264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PRZEGLĄD CIEKAWYCH ROZWIĄZAŃ </a:t>
            </a:r>
            <a:br>
              <a:rPr lang="pl-PL" b="1" smtClean="0"/>
            </a:br>
            <a:r>
              <a:rPr lang="pl-PL" b="1" smtClean="0"/>
              <a:t>A.D. 2015</a:t>
            </a:r>
            <a:endParaRPr lang="pl-PL" b="1" dirty="0"/>
          </a:p>
        </p:txBody>
      </p:sp>
      <p:pic>
        <p:nvPicPr>
          <p:cNvPr id="7" name="Obraz 6" descr="Niemcy budują „pierwszy duży modułowy magazyn energii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31590"/>
            <a:ext cx="5364088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6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 txBox="1">
            <a:spLocks noChangeArrowheads="1"/>
          </p:cNvSpPr>
          <p:nvPr/>
        </p:nvSpPr>
        <p:spPr bwMode="auto">
          <a:xfrm>
            <a:off x="0" y="760115"/>
            <a:ext cx="9144000" cy="3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sz="2400" b="1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400" b="1" spc="60" dirty="0" smtClean="0">
                <a:solidFill>
                  <a:srgbClr val="1D1D1B"/>
                </a:solidFill>
              </a:rPr>
              <a:t>GENERAL ELECTRICS „idzie po rekord”</a:t>
            </a:r>
            <a:endParaRPr lang="pl-PL" sz="2400" b="1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sz="2400" b="1" dirty="0">
              <a:solidFill>
                <a:srgbClr val="0070C0"/>
              </a:solidFill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800" dirty="0" smtClean="0"/>
              <a:t>Amerykański </a:t>
            </a:r>
            <a:r>
              <a:rPr lang="pl-PL" sz="2800" dirty="0"/>
              <a:t>producent General </a:t>
            </a:r>
            <a:r>
              <a:rPr lang="pl-PL" sz="2800" dirty="0" err="1"/>
              <a:t>Electrics</a:t>
            </a:r>
            <a:r>
              <a:rPr lang="pl-PL" sz="2800" dirty="0"/>
              <a:t> poinformował o podpisaniu kontraktu na budowę magazynu energii złożonego z baterii </a:t>
            </a:r>
            <a:r>
              <a:rPr lang="pl-PL" sz="2800" dirty="0" err="1" smtClean="0"/>
              <a:t>litowo</a:t>
            </a:r>
            <a:r>
              <a:rPr lang="pl-PL" sz="2800" dirty="0" smtClean="0"/>
              <a:t>-jonowych o mocy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4800" b="1" dirty="0" smtClean="0"/>
              <a:t>30 MW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000" b="1" i="1" dirty="0" smtClean="0"/>
              <a:t>„Ten </a:t>
            </a:r>
            <a:r>
              <a:rPr lang="pl-PL" sz="2000" b="1" i="1" dirty="0"/>
              <a:t>projekt zmienia zasady gry w sektorze </a:t>
            </a:r>
            <a:r>
              <a:rPr lang="pl-PL" sz="2000" b="1" i="1" dirty="0" smtClean="0"/>
              <a:t>energetycznym” </a:t>
            </a:r>
            <a:r>
              <a:rPr lang="pl-PL" sz="2000" i="1" dirty="0" smtClean="0"/>
              <a:t>- </a:t>
            </a:r>
            <a:r>
              <a:rPr lang="pl-PL" sz="2000" dirty="0" err="1"/>
              <a:t>Ziad</a:t>
            </a:r>
            <a:r>
              <a:rPr lang="pl-PL" sz="2000" dirty="0"/>
              <a:t> </a:t>
            </a:r>
            <a:r>
              <a:rPr lang="pl-PL" sz="2000" dirty="0" err="1" smtClean="0"/>
              <a:t>Alaywan</a:t>
            </a:r>
            <a:r>
              <a:rPr lang="pl-PL" sz="2000" dirty="0"/>
              <a:t> </a:t>
            </a:r>
            <a:r>
              <a:rPr lang="pl-PL" sz="2000" dirty="0" smtClean="0"/>
              <a:t>z </a:t>
            </a:r>
            <a:r>
              <a:rPr lang="pl-PL" sz="2000" dirty="0" err="1" smtClean="0"/>
              <a:t>ZGlobal</a:t>
            </a:r>
            <a:endParaRPr lang="pl-PL" sz="2000" dirty="0" smtClean="0">
              <a:solidFill>
                <a:srgbClr val="0070C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7504" y="87474"/>
            <a:ext cx="583264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PRZEGLĄD CIEKAWYCH ROZWIĄZAŃ </a:t>
            </a:r>
            <a:br>
              <a:rPr lang="pl-PL" b="1" smtClean="0"/>
            </a:br>
            <a:r>
              <a:rPr lang="pl-PL" b="1" smtClean="0"/>
              <a:t>A.D. 2015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790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ŚWIATOWY TREND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5655" y="1198240"/>
            <a:ext cx="5436096" cy="348103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b="1" dirty="0" err="1" smtClean="0"/>
              <a:t>Mikrosieci</a:t>
            </a:r>
            <a:r>
              <a:rPr lang="pl-PL" b="1" dirty="0" smtClean="0"/>
              <a:t> (lokalne)</a:t>
            </a:r>
            <a:r>
              <a:rPr lang="pl-PL" dirty="0" smtClean="0"/>
              <a:t> pozwolą </a:t>
            </a:r>
            <a:r>
              <a:rPr lang="pl-PL" dirty="0"/>
              <a:t>budynkom pracować jak </a:t>
            </a:r>
            <a:r>
              <a:rPr lang="pl-PL" b="1" dirty="0" smtClean="0"/>
              <a:t>hybrydy.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dirty="0" smtClean="0"/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dirty="0" smtClean="0"/>
              <a:t>Będą </a:t>
            </a:r>
            <a:r>
              <a:rPr lang="pl-PL" dirty="0"/>
              <a:t>one mogły w razie potrzeby – w przypadku niedoboru energii z sieci lub jej wyższych cen – </a:t>
            </a:r>
            <a:r>
              <a:rPr lang="pl-PL" b="1" dirty="0"/>
              <a:t>przełączać się na energię zmagazynowaną </a:t>
            </a:r>
            <a:r>
              <a:rPr lang="pl-PL" b="1" dirty="0" smtClean="0"/>
              <a:t>w </a:t>
            </a:r>
            <a:r>
              <a:rPr lang="pl-PL" b="1" dirty="0"/>
              <a:t>bateriach</a:t>
            </a:r>
            <a:r>
              <a:rPr lang="pl-PL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01463"/>
            <a:ext cx="3707905" cy="317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85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 txBox="1">
            <a:spLocks noChangeArrowheads="1"/>
          </p:cNvSpPr>
          <p:nvPr/>
        </p:nvSpPr>
        <p:spPr bwMode="auto">
          <a:xfrm>
            <a:off x="0" y="760115"/>
            <a:ext cx="3779912" cy="36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defRPr/>
            </a:pPr>
            <a:endParaRPr lang="pl-PL" sz="2400" b="1" dirty="0">
              <a:solidFill>
                <a:prstClr val="black"/>
              </a:solidFill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400" b="1" spc="60" dirty="0" smtClean="0">
                <a:solidFill>
                  <a:srgbClr val="1D1D1B"/>
                </a:solidFill>
              </a:rPr>
              <a:t>DATA: III kw. 2015r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400" b="1" spc="60" dirty="0" smtClean="0">
                <a:solidFill>
                  <a:srgbClr val="1D1D1B"/>
                </a:solidFill>
              </a:rPr>
              <a:t>LOKALIZACJA: CA, USA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400" b="1" spc="60" dirty="0" smtClean="0">
                <a:solidFill>
                  <a:srgbClr val="1D1D1B"/>
                </a:solidFill>
              </a:rPr>
              <a:t>MOC: </a:t>
            </a:r>
            <a:r>
              <a:rPr lang="pl-PL" sz="2400" b="1" dirty="0" smtClean="0"/>
              <a:t>30 </a:t>
            </a:r>
            <a:r>
              <a:rPr lang="pl-PL" sz="2400" b="1" dirty="0"/>
              <a:t>MW </a:t>
            </a:r>
            <a:r>
              <a:rPr lang="pl-PL" sz="2400" b="1" dirty="0" smtClean="0"/>
              <a:t>AC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rgbClr val="4F81BD"/>
              </a:buClr>
              <a:buSzPct val="68000"/>
              <a:defRPr/>
            </a:pPr>
            <a:r>
              <a:rPr lang="pl-PL" sz="2400" b="1" dirty="0" smtClean="0"/>
              <a:t>KOSZT: ???? $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07504" y="87474"/>
            <a:ext cx="5832648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PRZEGLĄD CIEKAWYCH ROZWIĄZAŃ </a:t>
            </a:r>
            <a:br>
              <a:rPr lang="pl-PL" b="1" smtClean="0"/>
            </a:br>
            <a:r>
              <a:rPr lang="pl-PL" b="1" smtClean="0"/>
              <a:t>A.D. 2015</a:t>
            </a:r>
            <a:endParaRPr lang="pl-PL" b="1" dirty="0"/>
          </a:p>
        </p:txBody>
      </p:sp>
      <p:pic>
        <p:nvPicPr>
          <p:cNvPr id="9" name="Obraz 8" descr="GE zbuduje „największy magazyn energii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20" y="1260475"/>
            <a:ext cx="4856480" cy="262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DZIĘKUJĘ ZA UWAGĘ !!!</a:t>
            </a:r>
            <a:endParaRPr lang="pl-PL" b="1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9702"/>
            <a:ext cx="7186984" cy="225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D:\FOTOWOLTAIKA PRACA\GREEN SYNERGY\GREEN SYNERGY_LOGO_P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2" y="1207250"/>
            <a:ext cx="4104456" cy="120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5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ŚWIATOWY TREND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9144000" cy="348103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b="1" dirty="0" smtClean="0"/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dirty="0"/>
              <a:t>Magazyny energii umożliwią bowiem zarówno ograniczanie zużycia energii w szczycie jak </a:t>
            </a:r>
            <a:r>
              <a:rPr lang="pl-PL" dirty="0" smtClean="0"/>
              <a:t>i </a:t>
            </a:r>
            <a:r>
              <a:rPr lang="pl-PL" dirty="0"/>
              <a:t>brak konieczności wyłączania poszczególnych urządzeń, co w firmach może prowadzić </a:t>
            </a:r>
            <a:r>
              <a:rPr lang="pl-PL" dirty="0" smtClean="0"/>
              <a:t>do </a:t>
            </a:r>
            <a:r>
              <a:rPr lang="pl-PL" dirty="0"/>
              <a:t>wstrzymywania produkcji.</a:t>
            </a:r>
          </a:p>
        </p:txBody>
      </p:sp>
    </p:spTree>
    <p:extLst>
      <p:ext uri="{BB962C8B-B14F-4D97-AF65-F5344CB8AC3E}">
        <p14:creationId xmlns:p14="http://schemas.microsoft.com/office/powerpoint/2010/main" val="36860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ŚWIATOWY TREND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9144000" cy="348103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pl-PL" b="1" dirty="0"/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dirty="0" smtClean="0"/>
              <a:t>Kalifornijska </a:t>
            </a:r>
            <a:r>
              <a:rPr lang="pl-PL" dirty="0"/>
              <a:t>firma </a:t>
            </a:r>
            <a:r>
              <a:rPr lang="pl-PL" b="1" dirty="0"/>
              <a:t>Tesla</a:t>
            </a:r>
            <a:r>
              <a:rPr lang="pl-PL" dirty="0"/>
              <a:t> przedstawiła w tym roku technologię magazynowania energii, która może doprowadzić do sytuacji, w której magazyny energii będą w stanie </a:t>
            </a:r>
            <a:r>
              <a:rPr lang="pl-PL" b="1" dirty="0"/>
              <a:t>zaoszczędzić więcej na energii niż wynoszą ich koszty.</a:t>
            </a:r>
          </a:p>
        </p:txBody>
      </p:sp>
    </p:spTree>
    <p:extLst>
      <p:ext uri="{BB962C8B-B14F-4D97-AF65-F5344CB8AC3E}">
        <p14:creationId xmlns:p14="http://schemas.microsoft.com/office/powerpoint/2010/main" val="33068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13589"/>
            <a:ext cx="4355976" cy="348103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4400" dirty="0" smtClean="0"/>
              <a:t>W tym celu Tesla wspólnie z japońską firmą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4400" b="1" dirty="0" smtClean="0"/>
              <a:t>Panasonic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4400" dirty="0" smtClean="0"/>
              <a:t>realizuje inwestycję w ogromna fabrykę baterii, która nosi nazwę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5200" b="1" dirty="0" smtClean="0"/>
              <a:t>GIGAFACTORY</a:t>
            </a:r>
            <a:endParaRPr lang="pl-PL" sz="4100" b="1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59904" y="239874"/>
            <a:ext cx="5688632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ŚWIATOWY TREND</a:t>
            </a:r>
            <a:endParaRPr lang="pl-PL" b="1" dirty="0"/>
          </a:p>
        </p:txBody>
      </p:sp>
      <p:pic>
        <p:nvPicPr>
          <p:cNvPr id="2050" name="Picture 2" descr="http://4.bp.blogspot.com/-aGdPrsUG3Os/VP0NGeWDOsI/AAAAAAAAAAo/FHeeWjlGYZo/s1600/gigafactory_march_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3279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59904" y="239874"/>
            <a:ext cx="5688632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ŚWIATOWY TREND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07504" y="1157976"/>
            <a:ext cx="3207436" cy="343664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U</a:t>
            </a:r>
            <a:r>
              <a:rPr lang="pl-PL" dirty="0" smtClean="0"/>
              <a:t>zyskany </a:t>
            </a:r>
            <a:r>
              <a:rPr lang="pl-PL" dirty="0"/>
              <a:t>dzięki niej </a:t>
            </a:r>
            <a:r>
              <a:rPr lang="pl-PL" b="1" dirty="0"/>
              <a:t>efekt skali </a:t>
            </a:r>
            <a:r>
              <a:rPr lang="pl-PL" dirty="0"/>
              <a:t>ma się przełożyć na </a:t>
            </a:r>
            <a:r>
              <a:rPr lang="pl-PL" b="1" dirty="0"/>
              <a:t>duży spadek ich ceny.</a:t>
            </a:r>
          </a:p>
        </p:txBody>
      </p:sp>
      <p:pic>
        <p:nvPicPr>
          <p:cNvPr id="3074" name="Picture 2" descr="http://cleantechnica.com/files/2015/05/tesla-gigafactory-drone-fly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40" y="987574"/>
            <a:ext cx="5829060" cy="32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59904" y="239874"/>
            <a:ext cx="5688632" cy="91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smtClean="0"/>
              <a:t>ŚWIATOWY TREND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07504" y="1157976"/>
            <a:ext cx="3744416" cy="343664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Produkcja roczna baterii w </a:t>
            </a:r>
            <a:r>
              <a:rPr lang="pl-PL" b="1" dirty="0" smtClean="0"/>
              <a:t>2020 roku </a:t>
            </a:r>
            <a:r>
              <a:rPr lang="pl-PL" dirty="0" smtClean="0"/>
              <a:t>będzie wynosić aż </a:t>
            </a:r>
          </a:p>
          <a:p>
            <a:pPr marL="0" indent="0" algn="ctr">
              <a:buNone/>
            </a:pPr>
            <a:r>
              <a:rPr lang="pl-PL" sz="4400" b="1" dirty="0" smtClean="0"/>
              <a:t>50 </a:t>
            </a:r>
            <a:r>
              <a:rPr lang="pl-PL" sz="4400" b="1" dirty="0" err="1" smtClean="0"/>
              <a:t>GWh</a:t>
            </a:r>
            <a:r>
              <a:rPr lang="pl-PL" sz="4400" b="1" dirty="0" smtClean="0"/>
              <a:t>, </a:t>
            </a:r>
            <a:r>
              <a:rPr lang="pl-PL" sz="3800" dirty="0" smtClean="0"/>
              <a:t>czyli ok.</a:t>
            </a:r>
          </a:p>
          <a:p>
            <a:pPr marL="0" indent="0" algn="ctr">
              <a:buNone/>
            </a:pPr>
            <a:r>
              <a:rPr lang="pl-PL" sz="4400" b="1" dirty="0"/>
              <a:t>500 tys. zestawów baterii rocznie.</a:t>
            </a:r>
            <a:endParaRPr lang="pl-PL" b="1" dirty="0"/>
          </a:p>
        </p:txBody>
      </p:sp>
      <p:pic>
        <p:nvPicPr>
          <p:cNvPr id="1026" name="Picture 2" descr="http://images.thecarconnection.com/hug/computer-generated-image-of-proposed-tesla-motors-gigafactory_100479294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9582"/>
            <a:ext cx="4875933" cy="34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5852</TotalTime>
  <Words>1118</Words>
  <Application>Microsoft Office PowerPoint</Application>
  <PresentationFormat>Pokaz na ekranie (16:9)</PresentationFormat>
  <Paragraphs>187</Paragraphs>
  <Slides>41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Prezentacja programu PowerPoint</vt:lpstr>
      <vt:lpstr>Systemy efektywnego magazynowania energii elektrycznej - przegląd rozwiązań dla mikroinstalacji PV</vt:lpstr>
      <vt:lpstr>ŚWIATOWY TREND</vt:lpstr>
      <vt:lpstr>ŚWIATOWY TREND</vt:lpstr>
      <vt:lpstr>ŚWIATOWY TREND</vt:lpstr>
      <vt:lpstr>ŚWIATOWY TREND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DLACZEGO MAGAZYNUJEMY ENERGIĘ Z PV?</vt:lpstr>
      <vt:lpstr>DLACZEGO MAGAZYNUJEMY ENERGIĘ Z PV?</vt:lpstr>
      <vt:lpstr>Prezentacja programu PowerPoint</vt:lpstr>
      <vt:lpstr>Prezentacja programu PowerPoint</vt:lpstr>
      <vt:lpstr>ZDECENTRALIZOWANIE   WYTWARZANIA   ENERGII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PRZEGLĄD CIEKAWYCH ROZWIĄZAŃ  A.D. 2015</vt:lpstr>
      <vt:lpstr>PRZEGLĄD CIEKAWYCH ROZWIĄZAŃ  A.D. 2015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!!!</vt:lpstr>
    </vt:vector>
  </TitlesOfParts>
  <Company>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Rycho Rych</dc:creator>
  <cp:lastModifiedBy>Klient</cp:lastModifiedBy>
  <cp:revision>121</cp:revision>
  <dcterms:created xsi:type="dcterms:W3CDTF">2015-01-16T12:45:04Z</dcterms:created>
  <dcterms:modified xsi:type="dcterms:W3CDTF">2015-09-18T10:33:48Z</dcterms:modified>
</cp:coreProperties>
</file>