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5" r:id="rId4"/>
    <p:sldId id="296" r:id="rId5"/>
    <p:sldId id="297" r:id="rId6"/>
    <p:sldId id="258" r:id="rId7"/>
    <p:sldId id="259" r:id="rId8"/>
    <p:sldId id="264" r:id="rId9"/>
    <p:sldId id="276" r:id="rId10"/>
    <p:sldId id="294" r:id="rId11"/>
    <p:sldId id="277" r:id="rId12"/>
    <p:sldId id="272" r:id="rId13"/>
    <p:sldId id="273" r:id="rId14"/>
    <p:sldId id="274" r:id="rId15"/>
    <p:sldId id="275" r:id="rId16"/>
    <p:sldId id="278" r:id="rId17"/>
    <p:sldId id="279" r:id="rId18"/>
    <p:sldId id="286" r:id="rId19"/>
    <p:sldId id="287" r:id="rId20"/>
    <p:sldId id="288" r:id="rId21"/>
    <p:sldId id="289" r:id="rId22"/>
    <p:sldId id="291" r:id="rId23"/>
    <p:sldId id="293" r:id="rId24"/>
    <p:sldId id="270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>
        <p:scale>
          <a:sx n="59" d="100"/>
          <a:sy n="59" d="100"/>
        </p:scale>
        <p:origin x="-61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4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0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4564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02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44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688632" cy="122413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0081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468544" cy="685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6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468544" cy="685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6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468544" cy="685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068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202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552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CCB6-9CA8-4E7C-91EE-969F5A3A8025}" type="datetimeFigureOut">
              <a:rPr lang="pl-PL" smtClean="0"/>
              <a:pPr/>
              <a:t>2015-09-15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506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0CCB6-9CA8-4E7C-91EE-969F5A3A8025}" type="datetimeFigureOut">
              <a:rPr lang="pl-PL" smtClean="0"/>
              <a:pPr/>
              <a:t>2015-09-15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52A0-6A8F-4299-9A7D-788136ADCEB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12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p.mir.gov.pl/Prawo/Budownictwo/Pozostale_projekty/Documents/UCH_RM_20150420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805917"/>
            <a:ext cx="9144000" cy="7991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611560" y="4805917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Przegląd programów wsparcia instalacji OZE w województwie kujawsko-pomorskim - Ustawa OZE po zmianach.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611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 rotWithShape="1">
          <a:blip r:embed="rId2" cstate="print"/>
          <a:srcRect l="17546" t="22500" r="55199" b="49960"/>
          <a:stretch/>
        </p:blipFill>
        <p:spPr bwMode="auto">
          <a:xfrm>
            <a:off x="0" y="0"/>
            <a:ext cx="889248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446239" y="6486273"/>
            <a:ext cx="449149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http://bip.mir.gov.pl/Prawo/Budownictwo/Pozostale_projekty/Documents/UCH_RM_20150420.pdf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378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5D12-166F-444B-AE5D-3248D50A1732}" type="slidenum">
              <a:rPr lang="pl-PL"/>
              <a:pPr/>
              <a:t>11</a:t>
            </a:fld>
            <a:endParaRPr lang="pl-PL"/>
          </a:p>
        </p:txBody>
      </p:sp>
      <p:sp>
        <p:nvSpPr>
          <p:cNvPr id="164866" name="Rectangle 2" descr="Płótno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406900"/>
            <a:ext cx="7772400" cy="1362075"/>
          </a:xfrm>
          <a:noFill/>
        </p:spPr>
        <p:txBody>
          <a:bodyPr>
            <a:normAutofit/>
          </a:bodyPr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Krajowy Plan mający na celu zwiększenie liczby </a:t>
            </a:r>
            <a:r>
              <a:rPr lang="pl-PL" sz="2000" b="1" dirty="0" smtClean="0">
                <a:solidFill>
                  <a:schemeClr val="tx1"/>
                </a:solidFill>
              </a:rPr>
              <a:t>budynków o </a:t>
            </a:r>
            <a:r>
              <a:rPr lang="pl-PL" sz="2000" b="1" dirty="0">
                <a:solidFill>
                  <a:schemeClr val="tx1"/>
                </a:solidFill>
              </a:rPr>
              <a:t>niskim zużyciu </a:t>
            </a:r>
            <a:r>
              <a:rPr lang="pl-PL" sz="2000" b="1" dirty="0" smtClean="0">
                <a:solidFill>
                  <a:schemeClr val="tx1"/>
                </a:solidFill>
              </a:rPr>
              <a:t>energii </a:t>
            </a:r>
            <a:br>
              <a:rPr lang="pl-PL" sz="2000" b="1" dirty="0" smtClean="0">
                <a:solidFill>
                  <a:schemeClr val="tx1"/>
                </a:solidFill>
              </a:rPr>
            </a:br>
            <a:r>
              <a:rPr lang="pl-PL" sz="2000" b="1" i="1" dirty="0" smtClean="0">
                <a:solidFill>
                  <a:schemeClr val="tx1"/>
                </a:solidFill>
              </a:rPr>
              <a:t>(</a:t>
            </a:r>
            <a:r>
              <a:rPr lang="pl-PL" sz="2000" b="1" i="1" dirty="0">
                <a:solidFill>
                  <a:schemeClr val="tx1"/>
                </a:solidFill>
              </a:rPr>
              <a:t>Projekt z dnia 14-04-2015 r.)</a:t>
            </a:r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 t="76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4872" name="Oval 8"/>
          <p:cNvSpPr>
            <a:spLocks noChangeArrowheads="1"/>
          </p:cNvSpPr>
          <p:nvPr/>
        </p:nvSpPr>
        <p:spPr bwMode="auto">
          <a:xfrm>
            <a:off x="250826" y="3357565"/>
            <a:ext cx="1584325" cy="720725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b="1" dirty="0" smtClean="0"/>
              <a:t>Dopłaty do kredytów na budowę domów energooszczędnych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1"/>
            <a:ext cx="8964488" cy="4205064"/>
          </a:xfrm>
        </p:spPr>
        <p:txBody>
          <a:bodyPr>
            <a:normAutofit fontScale="92500"/>
          </a:bodyPr>
          <a:lstStyle/>
          <a:p>
            <a:r>
              <a:rPr lang="pl-PL" sz="1700" b="1" dirty="0" smtClean="0">
                <a:solidFill>
                  <a:srgbClr val="FF0000"/>
                </a:solidFill>
              </a:rPr>
              <a:t>Cel:</a:t>
            </a:r>
            <a:r>
              <a:rPr lang="pl-PL" sz="1700" dirty="0" smtClean="0">
                <a:solidFill>
                  <a:srgbClr val="FF0000"/>
                </a:solidFill>
              </a:rPr>
              <a:t> Oszczędność energii i ograniczenie lub uniknięcie emisji CO2 przez dofinansowanie przedsięwzięć poprawiających efektywność wykorzystania energii w nowobudowanych budynkach mieszkalnych.</a:t>
            </a:r>
          </a:p>
          <a:p>
            <a:r>
              <a:rPr lang="pl-PL" sz="1700" b="1" dirty="0" smtClean="0"/>
              <a:t>Budżet </a:t>
            </a:r>
            <a:r>
              <a:rPr lang="pl-PL" sz="1700" dirty="0" smtClean="0"/>
              <a:t>: Wypłaty środków z podjętych i planowanych zobowiązań dla bezzwrotnych form dofinansowania programu wynoszą 300 000 tys. zł. Środki pozwolą na realizację ok. 12 tys. budynków mieszkalnych jednorodzinnych i mieszkań w budynkach mieszkalnych wielorodzinnych</a:t>
            </a:r>
          </a:p>
          <a:p>
            <a:r>
              <a:rPr lang="pl-PL" sz="1700" b="1" dirty="0" smtClean="0">
                <a:solidFill>
                  <a:srgbClr val="FF0000"/>
                </a:solidFill>
              </a:rPr>
              <a:t>Czas:</a:t>
            </a:r>
            <a:r>
              <a:rPr lang="pl-PL" sz="1700" dirty="0" smtClean="0">
                <a:solidFill>
                  <a:srgbClr val="FF0000"/>
                </a:solidFill>
              </a:rPr>
              <a:t> Program jest wdrażany w latach 2013 – 2022. Wydatkowanie środków w terminie do 31.12.2022 </a:t>
            </a:r>
          </a:p>
          <a:p>
            <a:r>
              <a:rPr lang="pl-PL" sz="1700" b="1" dirty="0" smtClean="0"/>
              <a:t>Instrumenty:</a:t>
            </a:r>
            <a:r>
              <a:rPr lang="pl-PL" sz="1700" dirty="0" smtClean="0"/>
              <a:t> Dotacja na częściową spłatę kapitału kredytu bankowego realizowana za pośrednictwem banku na podstawie umowy o współpracy zawartej z NFOŚiGW.</a:t>
            </a:r>
          </a:p>
          <a:p>
            <a:r>
              <a:rPr lang="pl-PL" sz="1700" b="1" dirty="0" smtClean="0">
                <a:solidFill>
                  <a:srgbClr val="FF0000"/>
                </a:solidFill>
              </a:rPr>
              <a:t>Beneficjenci :</a:t>
            </a:r>
            <a:r>
              <a:rPr lang="pl-PL" sz="1700" dirty="0" smtClean="0">
                <a:solidFill>
                  <a:srgbClr val="FF0000"/>
                </a:solidFill>
              </a:rPr>
              <a:t> osoby fizyczne budujące nowe budynki mieszkalne jednorodzinne osoby fizyczne kupujące nowo budowane budynki mieszkalne jednorodzinne i mieszkania w budynkach mieszkalnych wielorodzinnych od deweloperów (spółdzielni mieszkaniowych)</a:t>
            </a:r>
          </a:p>
          <a:p>
            <a:r>
              <a:rPr lang="pl-PL" sz="1700" b="1" dirty="0" smtClean="0"/>
              <a:t>Efekty:</a:t>
            </a:r>
            <a:r>
              <a:rPr lang="pl-PL" sz="1700" dirty="0" smtClean="0"/>
              <a:t> Zakończone budowy 62 budynków jednorodzinnych w standardzie NF 40 i NF 15 na dotację w wysokości: 1 960 tys. zł.; </a:t>
            </a:r>
          </a:p>
          <a:p>
            <a:pPr lvl="1"/>
            <a:r>
              <a:rPr lang="pl-PL" sz="1700" dirty="0" smtClean="0"/>
              <a:t>Ponad sto budynków powstających w standardzie NF15 i NF40; </a:t>
            </a:r>
          </a:p>
          <a:p>
            <a:pPr lvl="1"/>
            <a:r>
              <a:rPr lang="pl-PL" sz="1700" dirty="0" smtClean="0"/>
              <a:t>14 pozytywnie zweryfikowanych osiedli domów jednorodzinnych i wielorodzinnych.</a:t>
            </a:r>
            <a:endParaRPr lang="pl-PL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b="1" dirty="0" smtClean="0"/>
              <a:t>LEMUR - Energooszczędne budynki użyteczności publicznej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1"/>
            <a:ext cx="8964488" cy="4277072"/>
          </a:xfrm>
        </p:spPr>
        <p:txBody>
          <a:bodyPr>
            <a:normAutofit fontScale="62500" lnSpcReduction="2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Cel:</a:t>
            </a:r>
            <a:r>
              <a:rPr lang="pl-PL" dirty="0" smtClean="0">
                <a:solidFill>
                  <a:srgbClr val="FF0000"/>
                </a:solidFill>
              </a:rPr>
              <a:t> Celem programu jest osiągnięcie efektu ekologicznego polegającego na ograniczeniu lub uniknięciu emisji CO2 w wyniku zwiększenia produkcji energii ze źródeł odnawialnych przez zakup i montaż małych lub mikroinstalacji odnawialnych źródeł energii.</a:t>
            </a:r>
            <a:endParaRPr lang="pl-PL" sz="4400" dirty="0" smtClean="0">
              <a:solidFill>
                <a:srgbClr val="FF0000"/>
              </a:solidFill>
            </a:endParaRPr>
          </a:p>
          <a:p>
            <a:r>
              <a:rPr lang="pl-PL" b="1" dirty="0" smtClean="0"/>
              <a:t>Budżet </a:t>
            </a:r>
            <a:r>
              <a:rPr lang="pl-PL" dirty="0" smtClean="0"/>
              <a:t>: </a:t>
            </a:r>
            <a:r>
              <a:rPr lang="pl-PL" dirty="0" err="1" smtClean="0"/>
              <a:t>Budżet</a:t>
            </a:r>
            <a:r>
              <a:rPr lang="pl-PL" dirty="0" smtClean="0"/>
              <a:t> programu wynosi 800 000 tys. zł.</a:t>
            </a:r>
            <a:endParaRPr lang="pl-PL" sz="4400" dirty="0" smtClean="0"/>
          </a:p>
          <a:p>
            <a:r>
              <a:rPr lang="pl-PL" b="1" dirty="0" smtClean="0">
                <a:solidFill>
                  <a:srgbClr val="FF0000"/>
                </a:solidFill>
              </a:rPr>
              <a:t>Czas:</a:t>
            </a:r>
            <a:r>
              <a:rPr lang="pl-PL" dirty="0" smtClean="0">
                <a:solidFill>
                  <a:srgbClr val="FF0000"/>
                </a:solidFill>
              </a:rPr>
              <a:t> Lata 2014-2022 z możliwością zawierania umów kredytu do 2020 r.</a:t>
            </a:r>
            <a:endParaRPr lang="pl-PL" sz="4400" dirty="0" smtClean="0">
              <a:solidFill>
                <a:srgbClr val="FF0000"/>
              </a:solidFill>
            </a:endParaRPr>
          </a:p>
          <a:p>
            <a:r>
              <a:rPr lang="pl-PL" b="1" dirty="0" smtClean="0"/>
              <a:t>Instrumenty:</a:t>
            </a:r>
            <a:r>
              <a:rPr lang="pl-PL" dirty="0" smtClean="0"/>
              <a:t> Kredyt z dotacją łącznie do 100% kosztów kwalifikowanych, w tym:</a:t>
            </a:r>
            <a:endParaRPr lang="pl-PL" sz="4400" dirty="0" smtClean="0"/>
          </a:p>
          <a:p>
            <a:pPr lvl="1"/>
            <a:r>
              <a:rPr lang="pl-PL" dirty="0" smtClean="0"/>
              <a:t>dotacja 20-40% kwoty dofinansowania (15 lub 30% po 2015 r.);</a:t>
            </a:r>
            <a:endParaRPr lang="pl-PL" sz="4000" dirty="0" smtClean="0"/>
          </a:p>
          <a:p>
            <a:pPr lvl="1"/>
            <a:r>
              <a:rPr lang="pl-PL" dirty="0" smtClean="0"/>
              <a:t>pożyczka o oprocentowaniu w skali roku – 1% (okres finansowania pożyczką/kredytem do 15 lat).</a:t>
            </a:r>
            <a:endParaRPr lang="pl-PL" sz="4000" dirty="0" smtClean="0"/>
          </a:p>
          <a:p>
            <a:r>
              <a:rPr lang="pl-PL" b="1" dirty="0" smtClean="0">
                <a:solidFill>
                  <a:srgbClr val="FF0000"/>
                </a:solidFill>
              </a:rPr>
              <a:t>Beneficjenci :</a:t>
            </a:r>
            <a:r>
              <a:rPr lang="pl-PL" dirty="0" smtClean="0">
                <a:solidFill>
                  <a:srgbClr val="FF0000"/>
                </a:solidFill>
              </a:rPr>
              <a:t> osoby fizyczne posiadające prawo do dysponowania budynkiem mieszkalnym;</a:t>
            </a:r>
            <a:endParaRPr lang="pl-PL" sz="44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pl-PL" dirty="0" smtClean="0"/>
              <a:t>wspólnoty i spółdzielnie mieszkaniowe;</a:t>
            </a:r>
            <a:endParaRPr lang="pl-PL" sz="4000" dirty="0" smtClean="0"/>
          </a:p>
          <a:p>
            <a:pPr lvl="1">
              <a:buFont typeface="Wingdings" pitchFamily="2" charset="2"/>
              <a:buChar char="ü"/>
            </a:pPr>
            <a:r>
              <a:rPr lang="pl-PL" dirty="0" smtClean="0"/>
              <a:t>jednostki samorządu terytorialnego i ich związki</a:t>
            </a:r>
            <a:endParaRPr lang="pl-PL" sz="4000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b="1" dirty="0" smtClean="0"/>
              <a:t>BOCIAN </a:t>
            </a:r>
            <a:r>
              <a:rPr lang="pl-PL" i="1" dirty="0" smtClean="0"/>
              <a:t>– </a:t>
            </a:r>
            <a:r>
              <a:rPr lang="pl-PL" b="1" dirty="0" smtClean="0"/>
              <a:t>rozproszone, odnawialne źródła energii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1"/>
            <a:ext cx="8712968" cy="4277072"/>
          </a:xfrm>
        </p:spPr>
        <p:txBody>
          <a:bodyPr>
            <a:normAutofit fontScale="77500" lnSpcReduction="2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Cel:</a:t>
            </a:r>
            <a:r>
              <a:rPr lang="pl-PL" dirty="0" smtClean="0">
                <a:solidFill>
                  <a:srgbClr val="FF0000"/>
                </a:solidFill>
              </a:rPr>
              <a:t> Ograniczenie lub uniknięcie emisji CO2 przez zwiększenie produkcji energii z instalacji wykorzystujących odnawialne źródła energii.</a:t>
            </a:r>
          </a:p>
          <a:p>
            <a:r>
              <a:rPr lang="pl-PL" b="1" dirty="0" smtClean="0"/>
              <a:t>Budżet </a:t>
            </a:r>
            <a:r>
              <a:rPr lang="pl-PL" dirty="0" smtClean="0"/>
              <a:t>: Planowane zobowiązania dla zwrotnych form dofinansowania wynoszą 420 000 tys. zł ze środków NFOŚiGW.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Czas:</a:t>
            </a:r>
            <a:r>
              <a:rPr lang="pl-PL" dirty="0" smtClean="0">
                <a:solidFill>
                  <a:srgbClr val="FF0000"/>
                </a:solidFill>
              </a:rPr>
              <a:t>  Okres wdrażania w latach 2014 – 2022.</a:t>
            </a:r>
          </a:p>
          <a:p>
            <a:r>
              <a:rPr lang="pl-PL" b="1" dirty="0" smtClean="0"/>
              <a:t>Instrumenty:</a:t>
            </a:r>
            <a:r>
              <a:rPr lang="pl-PL" dirty="0" smtClean="0"/>
              <a:t>  Pożyczka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Beneficjenci :</a:t>
            </a:r>
            <a:r>
              <a:rPr lang="pl-PL" dirty="0" smtClean="0">
                <a:solidFill>
                  <a:srgbClr val="FF0000"/>
                </a:solidFill>
              </a:rPr>
              <a:t> przedsiębiorcy w rozumieniu art. 43 Kodeksu cywilnego podejmujący realizację przedsięwzięć z zakresu odnawialnych źródeł energii na terenie Rzeczypospolitej Polskiej</a:t>
            </a:r>
            <a:r>
              <a:rPr lang="pl-PL" dirty="0" smtClean="0"/>
              <a:t>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b="1" dirty="0" smtClean="0"/>
              <a:t>Inwestycje energooszczędne w małych i średnich przedsiębiorstwach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Cel:</a:t>
            </a:r>
            <a:r>
              <a:rPr lang="pl-PL" dirty="0" smtClean="0">
                <a:solidFill>
                  <a:srgbClr val="FF0000"/>
                </a:solidFill>
              </a:rPr>
              <a:t> . Celem programu jest ograniczenie zużycia energii w wyniku realizacji inwestycji w zakresie efektywności energetycznej i zastosowania odnawialnych źródeł energii w sektorze małych i średnich przedsiębiorstw. W rezultacie realizacji programu nastąpi zmniejszenie emisji CO2..</a:t>
            </a:r>
          </a:p>
          <a:p>
            <a:r>
              <a:rPr lang="pl-PL" b="1" dirty="0" smtClean="0"/>
              <a:t>Budżet </a:t>
            </a:r>
            <a:r>
              <a:rPr lang="pl-PL" dirty="0" smtClean="0"/>
              <a:t>: Planowane zobowiązania dla bezzwrotnych form dofinansowania wynoszą 60 000 tys. zł.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Czas:</a:t>
            </a:r>
            <a:r>
              <a:rPr lang="pl-PL" dirty="0" smtClean="0">
                <a:solidFill>
                  <a:srgbClr val="FF0000"/>
                </a:solidFill>
              </a:rPr>
              <a:t> Okres wdrażania w latach 2014 – 2016 z możliwością zawierania umów do 2015 </a:t>
            </a:r>
            <a:r>
              <a:rPr lang="pl-PL" dirty="0" err="1" smtClean="0">
                <a:solidFill>
                  <a:srgbClr val="FF0000"/>
                </a:solidFill>
              </a:rPr>
              <a:t>r</a:t>
            </a:r>
            <a:endParaRPr lang="pl-PL" dirty="0" smtClean="0">
              <a:solidFill>
                <a:srgbClr val="FF0000"/>
              </a:solidFill>
            </a:endParaRPr>
          </a:p>
          <a:p>
            <a:r>
              <a:rPr lang="pl-PL" b="1" dirty="0" smtClean="0"/>
              <a:t>Instrumenty:</a:t>
            </a:r>
            <a:r>
              <a:rPr lang="pl-PL" dirty="0" smtClean="0"/>
              <a:t> dotacje na częściowe spłaty kapitału kredytów udzielane są w ramach limitu przyznanego bankowi przez NFOŚiGW.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Beneficjenci: </a:t>
            </a:r>
            <a:r>
              <a:rPr lang="pl-PL" dirty="0" smtClean="0">
                <a:solidFill>
                  <a:srgbClr val="FF0000"/>
                </a:solidFill>
              </a:rPr>
              <a:t>Zarejestrowane w Polsce </a:t>
            </a:r>
            <a:r>
              <a:rPr lang="pl-PL" dirty="0" err="1" smtClean="0">
                <a:solidFill>
                  <a:srgbClr val="FF0000"/>
                </a:solidFill>
              </a:rPr>
              <a:t>mikroprzedsiębiorstwa</a:t>
            </a:r>
            <a:r>
              <a:rPr lang="pl-PL" dirty="0" smtClean="0">
                <a:solidFill>
                  <a:srgbClr val="FF0000"/>
                </a:solidFill>
              </a:rPr>
              <a:t>, małe i średnie przedsiębiorstwa - zwane dalej MŚP.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6632"/>
            <a:ext cx="5940152" cy="1224136"/>
          </a:xfrm>
        </p:spPr>
        <p:txBody>
          <a:bodyPr>
            <a:noAutofit/>
          </a:bodyPr>
          <a:lstStyle/>
          <a:p>
            <a:pPr lvl="0"/>
            <a:r>
              <a:rPr lang="pl-PL" sz="2300" b="1" dirty="0" smtClean="0"/>
              <a:t>KAWKA – Likwidacja niskiej emisji wspierająca wzrost efektywności energetycznej i rozwój rozproszonych odnawialnych źródeł energii</a:t>
            </a:r>
            <a:endParaRPr lang="pl-PL" sz="23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Cel:</a:t>
            </a:r>
            <a:r>
              <a:rPr lang="pl-PL" dirty="0" smtClean="0">
                <a:solidFill>
                  <a:srgbClr val="FF0000"/>
                </a:solidFill>
              </a:rPr>
              <a:t> . Celem programu jest osiągnięcie efektu ekologicznego polegającego na ograniczeniu lub uniknięciu emisji CO2 w wyniku zwiększenia produkcji energii ze źródeł odnawialnych przez zakup i montaż małych lub mikroinstalacji odnawialnych źródeł energii</a:t>
            </a:r>
            <a:r>
              <a:rPr lang="pl-PL" dirty="0" smtClean="0"/>
              <a:t>.</a:t>
            </a:r>
            <a:endParaRPr lang="pl-PL" sz="4400" dirty="0" smtClean="0"/>
          </a:p>
          <a:p>
            <a:r>
              <a:rPr lang="pl-PL" b="1" dirty="0" smtClean="0"/>
              <a:t>Budżet </a:t>
            </a:r>
            <a:r>
              <a:rPr lang="pl-PL" dirty="0" smtClean="0"/>
              <a:t>: </a:t>
            </a:r>
            <a:r>
              <a:rPr lang="pl-PL" dirty="0" err="1" smtClean="0"/>
              <a:t>Budżet</a:t>
            </a:r>
            <a:r>
              <a:rPr lang="pl-PL" dirty="0" smtClean="0"/>
              <a:t> programu wynosi 800 000 tys. zł.</a:t>
            </a:r>
            <a:endParaRPr lang="pl-PL" sz="4400" dirty="0" smtClean="0"/>
          </a:p>
          <a:p>
            <a:r>
              <a:rPr lang="pl-PL" b="1" dirty="0" smtClean="0">
                <a:solidFill>
                  <a:srgbClr val="FF0000"/>
                </a:solidFill>
              </a:rPr>
              <a:t>Czas:</a:t>
            </a:r>
            <a:r>
              <a:rPr lang="pl-PL" dirty="0" smtClean="0">
                <a:solidFill>
                  <a:srgbClr val="FF0000"/>
                </a:solidFill>
              </a:rPr>
              <a:t> Lata 2014-2022 z możliwością zawierania umów kredytu do 2020 r.</a:t>
            </a:r>
            <a:endParaRPr lang="pl-PL" sz="4400" dirty="0" smtClean="0">
              <a:solidFill>
                <a:srgbClr val="FF0000"/>
              </a:solidFill>
            </a:endParaRPr>
          </a:p>
          <a:p>
            <a:r>
              <a:rPr lang="pl-PL" b="1" dirty="0" smtClean="0"/>
              <a:t>Instrumenty:</a:t>
            </a:r>
            <a:r>
              <a:rPr lang="pl-PL" dirty="0" smtClean="0"/>
              <a:t> Kredyt z dotacją łącznie do 100% kosztów kwalifikowanych, w tym:</a:t>
            </a:r>
            <a:endParaRPr lang="pl-PL" sz="4400" dirty="0" smtClean="0"/>
          </a:p>
          <a:p>
            <a:pPr lvl="1"/>
            <a:r>
              <a:rPr lang="pl-PL" dirty="0" smtClean="0"/>
              <a:t>dotacja 20-40% kwoty dofinansowania (15 lub 30% po 2015 r.);</a:t>
            </a:r>
            <a:endParaRPr lang="pl-PL" sz="4000" dirty="0" smtClean="0"/>
          </a:p>
          <a:p>
            <a:pPr lvl="1"/>
            <a:r>
              <a:rPr lang="pl-PL" dirty="0" smtClean="0"/>
              <a:t>pożyczka o oprocentowaniu w skali roku – 1% (okres finansowania pożyczką/kredytem do 15 lat).</a:t>
            </a:r>
            <a:endParaRPr lang="pl-PL" sz="4000" dirty="0" smtClean="0"/>
          </a:p>
          <a:p>
            <a:r>
              <a:rPr lang="pl-PL" b="1" dirty="0" smtClean="0">
                <a:solidFill>
                  <a:srgbClr val="FF0000"/>
                </a:solidFill>
              </a:rPr>
              <a:t>Beneficjenci :</a:t>
            </a:r>
            <a:r>
              <a:rPr lang="pl-PL" dirty="0" smtClean="0">
                <a:solidFill>
                  <a:srgbClr val="FF0000"/>
                </a:solidFill>
              </a:rPr>
              <a:t> osoby fizyczne posiadające prawo do dysponowania budynkiem mieszkalnym;</a:t>
            </a:r>
            <a:endParaRPr lang="pl-PL" sz="4400" dirty="0" smtClean="0">
              <a:solidFill>
                <a:srgbClr val="FF0000"/>
              </a:solidFill>
            </a:endParaRPr>
          </a:p>
          <a:p>
            <a:pPr lvl="1"/>
            <a:r>
              <a:rPr lang="pl-PL" dirty="0" smtClean="0"/>
              <a:t>wspólnoty i spółdzielnie mieszkaniowe;</a:t>
            </a:r>
            <a:endParaRPr lang="pl-PL" sz="4000" dirty="0" smtClean="0"/>
          </a:p>
          <a:p>
            <a:pPr lvl="1"/>
            <a:r>
              <a:rPr lang="pl-PL" dirty="0" smtClean="0"/>
              <a:t>jednostki samorządu terytorialnego i ich związki</a:t>
            </a:r>
            <a:endParaRPr lang="pl-PL" sz="4000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b="1" dirty="0" smtClean="0"/>
              <a:t>Prosument – linia dofinansowania z przeznaczeniem na zakup i montaż mikro-instalacji odnawialnych źródeł energii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Cel:</a:t>
            </a:r>
            <a:r>
              <a:rPr lang="pl-PL" dirty="0" smtClean="0">
                <a:solidFill>
                  <a:srgbClr val="FF0000"/>
                </a:solidFill>
              </a:rPr>
              <a:t> Celem programu jest osiągnięcie efektu ekologicznego polegającego na ograniczeniu lub uniknięciu emisji CO2 w wyniku zwiększenia produkcji energii ze źródeł odnawialnych przez zakup i montaż małych lub mikroinstalacji odnawialnych źródeł energii.</a:t>
            </a:r>
          </a:p>
          <a:p>
            <a:r>
              <a:rPr lang="pl-PL" b="1" dirty="0" smtClean="0"/>
              <a:t>Budżet </a:t>
            </a:r>
            <a:r>
              <a:rPr lang="pl-PL" dirty="0" smtClean="0"/>
              <a:t>: </a:t>
            </a:r>
            <a:r>
              <a:rPr lang="pl-PL" dirty="0" err="1" smtClean="0"/>
              <a:t>Budżet</a:t>
            </a:r>
            <a:r>
              <a:rPr lang="pl-PL" dirty="0" smtClean="0"/>
              <a:t> programu wynosi 800 000 tys. zł.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Czas:</a:t>
            </a:r>
            <a:r>
              <a:rPr lang="pl-PL" dirty="0" smtClean="0">
                <a:solidFill>
                  <a:srgbClr val="FF0000"/>
                </a:solidFill>
              </a:rPr>
              <a:t> Lata 2014-2022 z możliwością zawierania umów kredytu do 2020 r.</a:t>
            </a:r>
          </a:p>
          <a:p>
            <a:r>
              <a:rPr lang="pl-PL" b="1" dirty="0" smtClean="0"/>
              <a:t>Instrumenty:</a:t>
            </a:r>
            <a:r>
              <a:rPr lang="pl-PL" dirty="0" smtClean="0"/>
              <a:t> Kredyt z dotacją łącznie do 100% kosztów kwalifikowanych, w tym:</a:t>
            </a:r>
          </a:p>
          <a:p>
            <a:pPr lvl="1"/>
            <a:r>
              <a:rPr lang="pl-PL" dirty="0" smtClean="0"/>
              <a:t>dotacja 20-40% kwoty dofinansowania (15 lub 30% po 2015 r.);</a:t>
            </a:r>
          </a:p>
          <a:p>
            <a:pPr lvl="1"/>
            <a:r>
              <a:rPr lang="pl-PL" dirty="0" smtClean="0"/>
              <a:t>pożyczka o oprocentowaniu w skali roku – 1% (okres finansowania pożyczką/kredytem do 15 lat).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Beneficjenci :</a:t>
            </a:r>
            <a:r>
              <a:rPr lang="pl-PL" dirty="0" smtClean="0">
                <a:solidFill>
                  <a:srgbClr val="FF0000"/>
                </a:solidFill>
              </a:rPr>
              <a:t> osoby fizyczne posiadające prawo do dysponowania budynkiem mieszkalnym;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wspólnoty i spółdzielnie mieszkaniowe;</a:t>
            </a:r>
          </a:p>
          <a:p>
            <a:pPr lvl="1"/>
            <a:r>
              <a:rPr lang="pl-PL" dirty="0" smtClean="0">
                <a:solidFill>
                  <a:srgbClr val="FF0000"/>
                </a:solidFill>
              </a:rPr>
              <a:t>jednostki samorządu terytorialnego i ich związki.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Prosument – </a:t>
            </a:r>
            <a:r>
              <a:rPr lang="pl-PL" b="1" dirty="0" err="1" smtClean="0"/>
              <a:t>cd</a:t>
            </a:r>
            <a:r>
              <a:rPr lang="pl-PL" b="1" dirty="0" smtClean="0"/>
              <a:t>. –</a:t>
            </a:r>
            <a:br>
              <a:rPr lang="pl-PL" b="1" dirty="0" smtClean="0"/>
            </a:br>
            <a:r>
              <a:rPr lang="pl-PL" b="1" dirty="0" smtClean="0"/>
              <a:t> </a:t>
            </a:r>
            <a:r>
              <a:rPr lang="pl-PL" dirty="0" smtClean="0"/>
              <a:t>Zamiany maja obejmować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4680519"/>
          </a:xfrm>
        </p:spPr>
        <p:txBody>
          <a:bodyPr>
            <a:normAutofit fontScale="62500" lnSpcReduction="20000"/>
          </a:bodyPr>
          <a:lstStyle/>
          <a:p>
            <a:pPr lvl="0" fontAlgn="base"/>
            <a:r>
              <a:rPr lang="pl-PL" dirty="0" smtClean="0"/>
              <a:t>wykluczenie podwójnego finansowania Prosument – taryfy gwarantowane zakreślone ustawą OZE oraz </a:t>
            </a:r>
          </a:p>
          <a:p>
            <a:pPr lvl="0" fontAlgn="base"/>
            <a:r>
              <a:rPr lang="pl-PL" dirty="0" smtClean="0"/>
              <a:t>Rozliczanie nadprodukcji energii w bilansowaniu półrocznym (</a:t>
            </a:r>
            <a:r>
              <a:rPr lang="pl-PL" dirty="0" err="1" smtClean="0"/>
              <a:t>net-meteringu</a:t>
            </a:r>
            <a:r>
              <a:rPr lang="pl-PL" dirty="0" smtClean="0"/>
              <a:t>) zgodnie z ustawą;</a:t>
            </a:r>
          </a:p>
          <a:p>
            <a:pPr lvl="0" fontAlgn="base"/>
            <a:r>
              <a:rPr lang="pl-PL" dirty="0" smtClean="0"/>
              <a:t>zniesienie obowiązku łączenia instalacji do produkcji ciepła z instalacjami wytwórczymi energii elektrycznej;</a:t>
            </a:r>
          </a:p>
          <a:p>
            <a:pPr lvl="0" fontAlgn="base"/>
            <a:r>
              <a:rPr lang="pl-PL" dirty="0" smtClean="0"/>
              <a:t>obniżenie maksymalnego jednostkowego kosztu kwalifikowanego dla kolektorów słonecznych i systemów fotowoltaicznych;</a:t>
            </a:r>
          </a:p>
          <a:p>
            <a:pPr lvl="0" fontAlgn="base"/>
            <a:r>
              <a:rPr lang="pl-PL" dirty="0" smtClean="0"/>
              <a:t>dla jednostek samorządu terytorialnego - obniżenie minimalnej kwoty wniosku do 500 tys. zł, dopuszczenie stowarzyszeń </a:t>
            </a:r>
            <a:r>
              <a:rPr lang="pl-PL" dirty="0" err="1" smtClean="0"/>
              <a:t>jst</a:t>
            </a:r>
            <a:r>
              <a:rPr lang="pl-PL" dirty="0" smtClean="0"/>
              <a:t> i spółek gminnych, </a:t>
            </a:r>
          </a:p>
          <a:p>
            <a:pPr lvl="0" fontAlgn="base"/>
            <a:r>
              <a:rPr lang="pl-PL" dirty="0" smtClean="0"/>
              <a:t>dla WFOŚiGW – rozszerzenie katalogu beneficjentów o samorządy, ich związki, ich stowarzyszenia i spółki gminne;</a:t>
            </a:r>
          </a:p>
          <a:p>
            <a:pPr lvl="0" fontAlgn="base"/>
            <a:r>
              <a:rPr lang="pl-PL" dirty="0" smtClean="0"/>
              <a:t>zmiany wymagań technicznych w przypadku źródeł opalanych biomasą, pomp ciepła, układów fotowoltaicznych, </a:t>
            </a:r>
            <a:r>
              <a:rPr lang="pl-PL" dirty="0" err="1" smtClean="0"/>
              <a:t>mikrokogeneracji</a:t>
            </a:r>
            <a:r>
              <a:rPr lang="pl-PL" dirty="0" smtClean="0"/>
              <a:t>;</a:t>
            </a:r>
          </a:p>
          <a:p>
            <a:pPr lvl="0" fontAlgn="base"/>
            <a:r>
              <a:rPr lang="pl-PL" dirty="0" smtClean="0"/>
              <a:t>określenie terminu wprowadzenia obowiązku posiadania przez instalatorów uprawnionych do montażu instalacji certyfikatów UDT.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System zielonych inwestycji </a:t>
            </a:r>
            <a:br>
              <a:rPr lang="pl-PL" b="1" dirty="0" smtClean="0"/>
            </a:br>
            <a:r>
              <a:rPr lang="pl-PL" b="1" dirty="0" smtClean="0"/>
              <a:t>(GIS – Green Investment </a:t>
            </a:r>
            <a:r>
              <a:rPr lang="pl-PL" b="1" dirty="0" err="1" smtClean="0"/>
              <a:t>Scheme</a:t>
            </a:r>
            <a:r>
              <a:rPr lang="pl-PL" b="1" dirty="0" smtClean="0"/>
              <a:t>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680519"/>
          </a:xfrm>
        </p:spPr>
        <p:txBody>
          <a:bodyPr>
            <a:noAutofit/>
          </a:bodyPr>
          <a:lstStyle/>
          <a:p>
            <a:r>
              <a:rPr lang="pl-PL" sz="1650" b="1" dirty="0" smtClean="0">
                <a:solidFill>
                  <a:srgbClr val="FF0000"/>
                </a:solidFill>
              </a:rPr>
              <a:t>Cel:</a:t>
            </a:r>
            <a:r>
              <a:rPr lang="pl-PL" sz="1650" dirty="0" smtClean="0">
                <a:solidFill>
                  <a:srgbClr val="FF0000"/>
                </a:solidFill>
              </a:rPr>
              <a:t> Ograniczenie lub uniknięcie emisji dwutlenku węgla poprzez dofinansowanie przedsięwzięć poprawiających efektywność wykorzystania energii przez budynki użyteczności publicznej</a:t>
            </a:r>
          </a:p>
          <a:p>
            <a:r>
              <a:rPr lang="pl-PL" sz="1650" b="1" dirty="0" smtClean="0"/>
              <a:t>Budżet </a:t>
            </a:r>
            <a:r>
              <a:rPr lang="pl-PL" sz="1650" dirty="0" smtClean="0"/>
              <a:t>: Planowane zobowiązania dla bezzwrotnych form dofinansowania wynoszą 298 329 tys. zł - ze środków pochodzących z transakcji sprzedaży jednostek przyznanej emisji (dotacji z GIS) lub innych środków NFOŚiGW</a:t>
            </a:r>
          </a:p>
          <a:p>
            <a:r>
              <a:rPr lang="pl-PL" sz="1650" b="1" dirty="0" smtClean="0">
                <a:solidFill>
                  <a:srgbClr val="FF0000"/>
                </a:solidFill>
              </a:rPr>
              <a:t>Czas</a:t>
            </a:r>
            <a:r>
              <a:rPr lang="pl-PL" sz="1650" dirty="0" smtClean="0">
                <a:solidFill>
                  <a:srgbClr val="FF0000"/>
                </a:solidFill>
              </a:rPr>
              <a:t> Program jest wdrażany w latach 2010 – 2017.</a:t>
            </a:r>
          </a:p>
          <a:p>
            <a:r>
              <a:rPr lang="pl-PL" sz="1650" b="1" dirty="0" smtClean="0"/>
              <a:t>Instrumenty:</a:t>
            </a:r>
            <a:r>
              <a:rPr lang="pl-PL" sz="1650" dirty="0" smtClean="0"/>
              <a:t> dotacja lub pożyczka.</a:t>
            </a:r>
          </a:p>
          <a:p>
            <a:r>
              <a:rPr lang="pl-PL" sz="1650" b="1" dirty="0" smtClean="0">
                <a:solidFill>
                  <a:srgbClr val="FF0000"/>
                </a:solidFill>
              </a:rPr>
              <a:t>Beneficjenci :</a:t>
            </a:r>
            <a:r>
              <a:rPr lang="pl-PL" sz="1650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pl-PL" sz="1600" dirty="0" smtClean="0">
                <a:solidFill>
                  <a:srgbClr val="FF0000"/>
                </a:solidFill>
              </a:rPr>
              <a:t>jednostki samorządu terytorialnego oraz ich związki;</a:t>
            </a:r>
          </a:p>
          <a:p>
            <a:pPr lvl="1"/>
            <a:r>
              <a:rPr lang="pl-PL" sz="1600" dirty="0" smtClean="0">
                <a:solidFill>
                  <a:srgbClr val="FF0000"/>
                </a:solidFill>
              </a:rPr>
              <a:t>podmioty świadczące usługi publiczne</a:t>
            </a:r>
          </a:p>
          <a:p>
            <a:pPr lvl="1"/>
            <a:r>
              <a:rPr lang="pl-PL" sz="1600" dirty="0" smtClean="0">
                <a:solidFill>
                  <a:srgbClr val="FF0000"/>
                </a:solidFill>
              </a:rPr>
              <a:t>Ochotnicza Straż Pożarna;</a:t>
            </a:r>
          </a:p>
          <a:p>
            <a:pPr lvl="1"/>
            <a:r>
              <a:rPr lang="pl-PL" sz="1600" dirty="0" smtClean="0">
                <a:solidFill>
                  <a:srgbClr val="FF0000"/>
                </a:solidFill>
              </a:rPr>
              <a:t>uczelnie w rozumieniu ustawy z dnia 27 lipca 2005 r. – Prawo o szkolnictwie wyższym (Dz. U. z 2012 r. poz. 572, z nóź. zm.) oraz instytuty badawcze;</a:t>
            </a:r>
          </a:p>
          <a:p>
            <a:pPr lvl="1"/>
            <a:r>
              <a:rPr lang="pl-PL" sz="1600" dirty="0" smtClean="0">
                <a:solidFill>
                  <a:srgbClr val="FF0000"/>
                </a:solidFill>
              </a:rPr>
              <a:t>samodzielne publiczne zakłady opieki zdrowotnej oraz podmioty lecznicze</a:t>
            </a:r>
          </a:p>
          <a:p>
            <a:pPr lvl="1"/>
            <a:r>
              <a:rPr lang="pl-PL" sz="1600" dirty="0" smtClean="0">
                <a:solidFill>
                  <a:srgbClr val="FF0000"/>
                </a:solidFill>
              </a:rPr>
              <a:t>organizacje pozarządowe, Kościoły i inne związki wyznaniowe</a:t>
            </a:r>
            <a:endParaRPr lang="pl-PL" sz="125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l-PL" sz="16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700808"/>
            <a:ext cx="7283152" cy="3744416"/>
          </a:xfrm>
          <a:solidFill>
            <a:schemeClr val="accent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endParaRPr lang="pl-PL" b="1" i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l-PL" b="1" dirty="0">
                <a:solidFill>
                  <a:schemeClr val="bg1"/>
                </a:solidFill>
              </a:rPr>
              <a:t>Przegląd programów wsparcia instalacji OZE w województwie kujawsko-pomorskim - Ustawa OZE po zmianach.</a:t>
            </a:r>
            <a:endParaRPr lang="pl-PL" b="1" i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l-PL" sz="1800" b="1" i="1" dirty="0" smtClean="0">
                <a:solidFill>
                  <a:schemeClr val="bg1"/>
                </a:solidFill>
              </a:rPr>
              <a:t>                                                                               mgr Joanna Kawa</a:t>
            </a:r>
          </a:p>
          <a:p>
            <a:pPr algn="ctr">
              <a:buNone/>
            </a:pPr>
            <a:endParaRPr lang="pl-PL" b="1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pl-PL" sz="12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pl-PL" sz="1200" b="1" i="1" dirty="0" smtClean="0">
                <a:solidFill>
                  <a:schemeClr val="bg1"/>
                </a:solidFill>
              </a:rPr>
              <a:t>Bydgoszcz,  15-09-2015 r.</a:t>
            </a:r>
            <a:endParaRPr lang="pl-PL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409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b="1" dirty="0" smtClean="0"/>
              <a:t>Program Operacyjny Infrastruktura i Środowisko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solidFill>
                  <a:srgbClr val="FF0000"/>
                </a:solidFill>
              </a:rPr>
              <a:t>Cel:</a:t>
            </a:r>
            <a:r>
              <a:rPr lang="pl-PL" sz="2000" dirty="0" smtClean="0">
                <a:solidFill>
                  <a:srgbClr val="FF0000"/>
                </a:solidFill>
              </a:rPr>
              <a:t> Zwiększenie efektywności energetycznej w budownictwie wielorodzinnym mieszkaniowym oraz w budynkach użyteczności publicznej.</a:t>
            </a:r>
          </a:p>
          <a:p>
            <a:r>
              <a:rPr lang="pl-PL" sz="2000" b="1" dirty="0" smtClean="0"/>
              <a:t>Budżet </a:t>
            </a:r>
            <a:r>
              <a:rPr lang="pl-PL" sz="2000" dirty="0" smtClean="0"/>
              <a:t>: 451 721 tys. EUR (w tym 180 700 tys. EUR, budynki publiczne i 271 021 tys. EUR, sektor mieszkaniowy), wkład ze środków UE (Fundusz Spójności).</a:t>
            </a:r>
          </a:p>
          <a:p>
            <a:r>
              <a:rPr lang="pl-PL" sz="2000" b="1" dirty="0" smtClean="0">
                <a:solidFill>
                  <a:srgbClr val="FF0000"/>
                </a:solidFill>
              </a:rPr>
              <a:t>Czas:</a:t>
            </a:r>
            <a:r>
              <a:rPr lang="pl-PL" sz="2000" dirty="0" smtClean="0">
                <a:solidFill>
                  <a:srgbClr val="FF0000"/>
                </a:solidFill>
              </a:rPr>
              <a:t> </a:t>
            </a:r>
            <a:r>
              <a:rPr lang="pl-PL" sz="2000" dirty="0" err="1" smtClean="0">
                <a:solidFill>
                  <a:srgbClr val="FF0000"/>
                </a:solidFill>
              </a:rPr>
              <a:t>Czas</a:t>
            </a:r>
            <a:r>
              <a:rPr lang="pl-PL" sz="2000" dirty="0" smtClean="0">
                <a:solidFill>
                  <a:srgbClr val="FF0000"/>
                </a:solidFill>
              </a:rPr>
              <a:t> trwania określono na: od 01.01.2014 r. do 31.12.2023 r.</a:t>
            </a:r>
          </a:p>
          <a:p>
            <a:r>
              <a:rPr lang="pl-PL" sz="2000" b="1" dirty="0" smtClean="0"/>
              <a:t>Beneficjenci : </a:t>
            </a:r>
            <a:r>
              <a:rPr lang="pl-PL" sz="2000" dirty="0" smtClean="0"/>
              <a:t> W ramach priorytetu inwestycyjnego wsparcie przewidziane jest dla organów władzy publicznej, w tym państwowych jednostek budżetowych i administracji rządowej oraz podległych jej organów i jednostek organizacyjnych, spółdzielni mieszkaniowych oraz wspólnot mieszkaniowych, państwowych osób prawnych, 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Regionalne Programy Operacyjne (RPO)</a:t>
            </a:r>
            <a:r>
              <a:rPr lang="pl-PL" dirty="0" smtClean="0"/>
              <a:t>.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800" dirty="0" smtClean="0"/>
              <a:t>Zgodnie z Umową Partnerstwa na 16 regionalnych programów w latach 2014-2020 zostanie przeznaczonych 60% funduszy strukturalnych (Europejski Fundusz Rozwoju Regionalnego i Europejski Fundusz Społeczny). </a:t>
            </a:r>
          </a:p>
          <a:p>
            <a:pPr>
              <a:buNone/>
            </a:pPr>
            <a:r>
              <a:rPr lang="pl-PL" sz="2800" dirty="0" smtClean="0"/>
              <a:t>	</a:t>
            </a:r>
          </a:p>
          <a:p>
            <a:pPr>
              <a:buNone/>
            </a:pPr>
            <a:r>
              <a:rPr lang="pl-PL" sz="2800" dirty="0" smtClean="0"/>
              <a:t>	Każde z województw dysponuje pewną częścią wszystkich dostępnych w programie środków finansowych i opracowuje swój Regionalny Program Operacyjny. </a:t>
            </a:r>
            <a:endParaRPr 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b="1" dirty="0" smtClean="0"/>
              <a:t>Fundusz Termomodernizacji i Remontów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713387"/>
          </a:xfrm>
        </p:spPr>
        <p:txBody>
          <a:bodyPr>
            <a:noAutofit/>
          </a:bodyPr>
          <a:lstStyle/>
          <a:p>
            <a:r>
              <a:rPr lang="pl-PL" sz="1450" b="1" dirty="0" smtClean="0">
                <a:solidFill>
                  <a:srgbClr val="FF0000"/>
                </a:solidFill>
              </a:rPr>
              <a:t>Cel:</a:t>
            </a:r>
            <a:r>
              <a:rPr lang="pl-PL" sz="1450" dirty="0" smtClean="0">
                <a:solidFill>
                  <a:srgbClr val="FF0000"/>
                </a:solidFill>
              </a:rPr>
              <a:t> Celem programu jest pomoc finansowa dla inwestorów realizujących przedsięwzięcia </a:t>
            </a:r>
            <a:r>
              <a:rPr lang="pl-PL" sz="1450" dirty="0" err="1" smtClean="0">
                <a:solidFill>
                  <a:srgbClr val="FF0000"/>
                </a:solidFill>
              </a:rPr>
              <a:t>termomodernizacyjne</a:t>
            </a:r>
            <a:r>
              <a:rPr lang="pl-PL" sz="1450" dirty="0" smtClean="0">
                <a:solidFill>
                  <a:srgbClr val="FF0000"/>
                </a:solidFill>
              </a:rPr>
              <a:t>, remontowe lub remonty budynków mieszkalnych jednorodzinnych z udziałem kredytów zaciąganych w bankach komercyjnych (premia </a:t>
            </a:r>
            <a:r>
              <a:rPr lang="pl-PL" sz="1450" dirty="0" err="1" smtClean="0">
                <a:solidFill>
                  <a:srgbClr val="FF0000"/>
                </a:solidFill>
              </a:rPr>
              <a:t>termomodernizacyjna</a:t>
            </a:r>
            <a:r>
              <a:rPr lang="pl-PL" sz="1450" dirty="0" smtClean="0">
                <a:solidFill>
                  <a:srgbClr val="FF0000"/>
                </a:solidFill>
              </a:rPr>
              <a:t>, remontowa, kompensacyjna).</a:t>
            </a:r>
          </a:p>
          <a:p>
            <a:r>
              <a:rPr lang="pl-PL" sz="1450" b="1" dirty="0" smtClean="0"/>
              <a:t>Budżet </a:t>
            </a:r>
            <a:r>
              <a:rPr lang="pl-PL" sz="1450" dirty="0" smtClean="0"/>
              <a:t>: Na dzień 22 grudnia 2014 r. BGK posiadał w ramach limitów dla premii </a:t>
            </a:r>
            <a:r>
              <a:rPr lang="pl-PL" sz="1450" dirty="0" err="1" smtClean="0"/>
              <a:t>termomodernizacyjnej</a:t>
            </a:r>
            <a:r>
              <a:rPr lang="pl-PL" sz="1450" dirty="0" smtClean="0"/>
              <a:t> – 191 800 tys., dla premii remontowej – 46 500 tys. zł, dla premii kompensacyjnej – 16 100 tys. zł.</a:t>
            </a:r>
          </a:p>
          <a:p>
            <a:pPr>
              <a:buNone/>
            </a:pPr>
            <a:r>
              <a:rPr lang="pl-PL" sz="1450" dirty="0" smtClean="0"/>
              <a:t>	Źródła finansowania:</a:t>
            </a:r>
          </a:p>
          <a:p>
            <a:pPr lvl="1"/>
            <a:r>
              <a:rPr lang="pl-PL" sz="1450" dirty="0" smtClean="0"/>
              <a:t>środki przekazywane z budżetu państwa w wysokości określonej corocznie w ustawie budżetowej;</a:t>
            </a:r>
          </a:p>
          <a:p>
            <a:pPr lvl="1"/>
            <a:r>
              <a:rPr lang="pl-PL" sz="1450" dirty="0" smtClean="0"/>
              <a:t>odsetki od lokat środków funduszu w bankach;</a:t>
            </a:r>
          </a:p>
          <a:p>
            <a:pPr lvl="1"/>
            <a:r>
              <a:rPr lang="pl-PL" sz="1450" dirty="0" smtClean="0"/>
              <a:t>wpływy z inwestycji środków funduszu w papiery wartościowe;</a:t>
            </a:r>
          </a:p>
          <a:p>
            <a:pPr lvl="1"/>
            <a:r>
              <a:rPr lang="pl-PL" sz="1450" dirty="0" smtClean="0"/>
              <a:t>darowizny i zapisy;</a:t>
            </a:r>
          </a:p>
          <a:p>
            <a:r>
              <a:rPr lang="pl-PL" sz="1450" b="1" dirty="0" smtClean="0">
                <a:solidFill>
                  <a:srgbClr val="FF0000"/>
                </a:solidFill>
              </a:rPr>
              <a:t>Czas:</a:t>
            </a:r>
            <a:r>
              <a:rPr lang="pl-PL" sz="1450" dirty="0" smtClean="0">
                <a:solidFill>
                  <a:srgbClr val="FF0000"/>
                </a:solidFill>
              </a:rPr>
              <a:t> Początek: 2009 r. Koniec: fundusz ma charakter systemowy i obowiązujące przepisy nie regulują czasu zakończenia jego działania.</a:t>
            </a:r>
          </a:p>
          <a:p>
            <a:r>
              <a:rPr lang="pl-PL" sz="1450" b="1" dirty="0" smtClean="0"/>
              <a:t>Beneficjenci :</a:t>
            </a:r>
            <a:r>
              <a:rPr lang="pl-PL" sz="1450" dirty="0" smtClean="0"/>
              <a:t> O premię </a:t>
            </a:r>
            <a:r>
              <a:rPr lang="pl-PL" sz="1450" dirty="0" err="1" smtClean="0"/>
              <a:t>termomodernizacyjną</a:t>
            </a:r>
            <a:r>
              <a:rPr lang="pl-PL" sz="1450" dirty="0" smtClean="0"/>
              <a:t> mogą się ubiegać właściciele lub zarządcy:</a:t>
            </a:r>
          </a:p>
          <a:p>
            <a:pPr lvl="1"/>
            <a:r>
              <a:rPr lang="pl-PL" sz="1450" dirty="0" smtClean="0"/>
              <a:t>budynków mieszkalnych;</a:t>
            </a:r>
          </a:p>
          <a:p>
            <a:pPr lvl="1"/>
            <a:r>
              <a:rPr lang="pl-PL" sz="1450" dirty="0" smtClean="0"/>
              <a:t>budynków zamieszkania zbiorowego;</a:t>
            </a:r>
          </a:p>
          <a:p>
            <a:pPr lvl="1"/>
            <a:r>
              <a:rPr lang="pl-PL" sz="1450" dirty="0" smtClean="0"/>
              <a:t>budynków użyteczności publicznej stanowiących własność jednostek samorządu terytorialnego i wykorzystywanych przez nie do wykonywania zadań publicznych;</a:t>
            </a:r>
          </a:p>
          <a:p>
            <a:pPr lvl="1"/>
            <a:r>
              <a:rPr lang="pl-PL" sz="1450" dirty="0" smtClean="0"/>
              <a:t>lokalnej sieci ciepłowniczej;</a:t>
            </a:r>
          </a:p>
          <a:p>
            <a:pPr>
              <a:buNone/>
            </a:pPr>
            <a:endParaRPr lang="pl-PL" sz="15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Podsumowanie: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1"/>
            <a:ext cx="8964488" cy="420506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	Przed Polską stoją liczne wyzwania zarówno formalne jak i prawne w celu stworzenia odpowiedniego przyjaznego prawa dla konsumentów i producentów energii z OZE. 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r>
              <a:rPr lang="pl-PL" dirty="0" smtClean="0"/>
              <a:t>	Jest to ściśle skorelowane z wymogami jakie nakłada na nasz kraj wspólna polityka horyzontalna UE. </a:t>
            </a:r>
          </a:p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r>
              <a:rPr lang="pl-PL" dirty="0" smtClean="0"/>
              <a:t>	Państwa w zamian oferuje swoim obywatelom pomoc publiczną i przyjazne instrumenty rozwoju. Jednakże działania państwa są spowolnione z różnych powodów  - czasem legislacja zawiera kilka lat, co nie przekłada się za późniejszy obraz państwa na arenie  międzynarodowej.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899592" y="2060848"/>
            <a:ext cx="7184370" cy="806296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DZIĘKUJĘ   ZA  UWAGĘ</a:t>
            </a:r>
            <a:endParaRPr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lang="pl-PL" dirty="0" smtClean="0"/>
          </a:p>
          <a:p>
            <a:pPr algn="just">
              <a:lnSpc>
                <a:spcPct val="100000"/>
              </a:lnSpc>
            </a:pPr>
            <a:endParaRPr lang="pl-PL" dirty="0"/>
          </a:p>
          <a:p>
            <a:pPr algn="just">
              <a:lnSpc>
                <a:spcPct val="100000"/>
              </a:lnSpc>
            </a:pPr>
            <a:endParaRPr lang="pl-PL" dirty="0" smtClean="0"/>
          </a:p>
          <a:p>
            <a:pPr algn="just">
              <a:lnSpc>
                <a:spcPct val="100000"/>
              </a:lnSpc>
            </a:pPr>
            <a:r>
              <a:rPr lang="pl-PL" dirty="0"/>
              <a:t>	</a:t>
            </a:r>
            <a:r>
              <a:rPr lang="pl-PL" dirty="0" smtClean="0"/>
              <a:t>			</a:t>
            </a:r>
            <a:endParaRPr dirty="0"/>
          </a:p>
        </p:txBody>
      </p:sp>
      <p:pic>
        <p:nvPicPr>
          <p:cNvPr id="3" name="Obraz 2" descr="wizyt - joanna kawa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924944"/>
            <a:ext cx="4720454" cy="260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990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610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055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72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 smtClean="0"/>
              <a:t>Europejski rynek OZE - </a:t>
            </a:r>
            <a:r>
              <a:rPr lang="pl-PL" dirty="0" smtClean="0"/>
              <a:t>charakterystyka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0" y="1443841"/>
            <a:ext cx="8748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latin typeface="Calibri" pitchFamily="34" charset="0"/>
              </a:rPr>
              <a:t>W budynkach mieszkalnych potrzeby związane z ogrzewaniem pochłaniają ok. 70% energii końcowej zużywanej przez gospodarstwa domowe.</a:t>
            </a:r>
          </a:p>
          <a:p>
            <a:endParaRPr lang="pl-PL" sz="1600" dirty="0" smtClean="0">
              <a:latin typeface="Calibri" pitchFamily="34" charset="0"/>
            </a:endParaRPr>
          </a:p>
          <a:p>
            <a:r>
              <a:rPr lang="pl-PL" sz="1600" dirty="0" smtClean="0">
                <a:latin typeface="Calibri" pitchFamily="34" charset="0"/>
              </a:rPr>
              <a:t>Według opracowania GUS „Zużycie energii w gospodarstwach domowych w 2012 r.13 , w ogrzewaniu pomieszczeń wyraźnie dominują paliwa stałe oraz ciepło sieciowe. Prawie połowa krajowych gospodarstw domowych (49,1%) użytkowała urządzenia grzewcze wykorzystujące paliwa stałe, służące do wytwarzania ciepła i przygotowania ciepłej wody użytkowej</a:t>
            </a:r>
            <a:r>
              <a:rPr lang="pl-PL" sz="1400" dirty="0" smtClean="0">
                <a:latin typeface="Calibri" pitchFamily="34" charset="0"/>
              </a:rPr>
              <a:t>.</a:t>
            </a:r>
            <a:endParaRPr lang="pl-PL" sz="1400" dirty="0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864" t="25830" r="28787" b="38079"/>
          <a:stretch>
            <a:fillRect/>
          </a:stretch>
        </p:blipFill>
        <p:spPr bwMode="auto">
          <a:xfrm>
            <a:off x="0" y="3140968"/>
            <a:ext cx="9144000" cy="387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755576" y="6604084"/>
            <a:ext cx="75425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800" dirty="0" smtClean="0"/>
              <a:t>http://bip.mir.gov.pl/Prawo/Budownictwo/Pozostale_projekty/Documents/UCH_RM_Krajowy_plan_budynki_20150420.pdf</a:t>
            </a:r>
            <a:endParaRPr lang="pl-PL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atin typeface="Calibri" pitchFamily="34" charset="0"/>
              </a:rPr>
              <a:t>Sposoby ogrzewania pomieszczeń wg technik ogrzewania</a:t>
            </a:r>
            <a:endParaRPr lang="pl-PL" b="1" dirty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26020" t="12706" r="27864" b="44062"/>
          <a:stretch>
            <a:fillRect/>
          </a:stretch>
        </p:blipFill>
        <p:spPr bwMode="auto">
          <a:xfrm>
            <a:off x="0" y="1628799"/>
            <a:ext cx="9144000" cy="52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755576" y="6525344"/>
            <a:ext cx="75425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800" dirty="0" smtClean="0"/>
              <a:t>http://bip.mir.gov.pl/Prawo/Budownictwo/Pozostale_projekty/Documents/UCH_RM_Krajowy_plan_budynki_20150420.pdf</a:t>
            </a:r>
            <a:endParaRPr lang="pl-PL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30085" t="61880" r="29602" b="9225"/>
          <a:stretch>
            <a:fillRect/>
          </a:stretch>
        </p:blipFill>
        <p:spPr bwMode="auto">
          <a:xfrm>
            <a:off x="-180528" y="2204864"/>
            <a:ext cx="9505056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323528" y="260648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  <a:latin typeface="Calibri" pitchFamily="34" charset="0"/>
              </a:rPr>
              <a:t>Sposoby ogrzewania pomieszczeń wg technik ogrzewania</a:t>
            </a:r>
            <a:endParaRPr lang="pl-PL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55576" y="6525344"/>
            <a:ext cx="75425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800" dirty="0" smtClean="0"/>
              <a:t>http://bip.mir.gov.pl/Prawo/Budownictwo/Pozostale_projekty/Documents/UCH_RM_Krajowy_plan_budynki_20150420.pdf</a:t>
            </a:r>
            <a:endParaRPr lang="pl-PL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0157-D0A3-437F-9156-244E36D68B93}" type="slidenum">
              <a:rPr lang="pl-PL"/>
              <a:pPr/>
              <a:t>9</a:t>
            </a:fld>
            <a:endParaRPr lang="pl-PL"/>
          </a:p>
        </p:txBody>
      </p:sp>
      <p:pic>
        <p:nvPicPr>
          <p:cNvPr id="163846" name="Picture 6"/>
          <p:cNvPicPr>
            <a:picLocks noChangeAspect="1" noChangeArrowheads="1"/>
          </p:cNvPicPr>
          <p:nvPr/>
        </p:nvPicPr>
        <p:blipFill>
          <a:blip r:embed="rId2" cstate="print"/>
          <a:srcRect l="9838" r="12201" b="4959"/>
          <a:stretch>
            <a:fillRect/>
          </a:stretch>
        </p:blipFill>
        <p:spPr bwMode="auto">
          <a:xfrm>
            <a:off x="899592" y="0"/>
            <a:ext cx="7128792" cy="4437112"/>
          </a:xfrm>
          <a:prstGeom prst="rect">
            <a:avLst/>
          </a:prstGeom>
          <a:noFill/>
          <a:ln w="9525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251520" y="4653136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latin typeface="Calibri" pitchFamily="34" charset="0"/>
              </a:rPr>
              <a:t>Finansowe środki wsparcia Wymienione poniżej działania dotyczące dofinansowania inwestycji zmierzających do poprawy efektywności energetycznej w budynkach są głównym, ale nie jedynym, źródłem finansowego wsparcia inwestycji wspierających rozwój budownictwa efektywnego energetycznie oraz wykorzystania odnawialnych źródeł energii. </a:t>
            </a:r>
          </a:p>
          <a:p>
            <a:r>
              <a:rPr lang="pl-PL" sz="1600" dirty="0" smtClean="0">
                <a:latin typeface="Calibri" pitchFamily="34" charset="0"/>
              </a:rPr>
              <a:t>Ważny jest odpowiedni podział dostępnych środków na poszczególne grupy beneficjentów i określone inwestycje. </a:t>
            </a:r>
          </a:p>
          <a:p>
            <a:r>
              <a:rPr lang="pl-PL" sz="1600" dirty="0" smtClean="0">
                <a:latin typeface="Calibri" pitchFamily="34" charset="0"/>
              </a:rPr>
              <a:t>Wszystkie spośród wymienionych programów wspierają rozwój budynków o niskim zużyciu energii.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1350</Words>
  <Application>Microsoft Office PowerPoint</Application>
  <PresentationFormat>Pokaz na ekranie (4:3)</PresentationFormat>
  <Paragraphs>131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Europejski rynek OZE - charakterystyka</vt:lpstr>
      <vt:lpstr>Sposoby ogrzewania pomieszczeń wg technik ogrzewania</vt:lpstr>
      <vt:lpstr>Prezentacja programu PowerPoint</vt:lpstr>
      <vt:lpstr>Prezentacja programu PowerPoint</vt:lpstr>
      <vt:lpstr>Prezentacja programu PowerPoint</vt:lpstr>
      <vt:lpstr>Krajowy Plan mający na celu zwiększenie liczby budynków o niskim zużyciu energii  (Projekt z dnia 14-04-2015 r.)</vt:lpstr>
      <vt:lpstr>Dopłaty do kredytów na budowę domów energooszczędnych</vt:lpstr>
      <vt:lpstr>LEMUR - Energooszczędne budynki użyteczności publicznej</vt:lpstr>
      <vt:lpstr>BOCIAN – rozproszone, odnawialne źródła energii</vt:lpstr>
      <vt:lpstr>Inwestycje energooszczędne w małych i średnich przedsiębiorstwach</vt:lpstr>
      <vt:lpstr>KAWKA – Likwidacja niskiej emisji wspierająca wzrost efektywności energetycznej i rozwój rozproszonych odnawialnych źródeł energii</vt:lpstr>
      <vt:lpstr>Prosument – linia dofinansowania z przeznaczeniem na zakup i montaż mikro-instalacji odnawialnych źródeł energii</vt:lpstr>
      <vt:lpstr>Prosument – cd. –  Zamiany maja obejmować</vt:lpstr>
      <vt:lpstr>System zielonych inwestycji  (GIS – Green Investment Scheme)</vt:lpstr>
      <vt:lpstr>Program Operacyjny Infrastruktura i Środowisko</vt:lpstr>
      <vt:lpstr>Regionalne Programy Operacyjne (RPO). </vt:lpstr>
      <vt:lpstr>Fundusz Termomodernizacji i Remontów</vt:lpstr>
      <vt:lpstr>Podsumowanie:</vt:lpstr>
      <vt:lpstr>Prezentacja programu PowerPoint</vt:lpstr>
    </vt:vector>
  </TitlesOfParts>
  <Company>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Rycho Rych</dc:creator>
  <cp:lastModifiedBy>Klient</cp:lastModifiedBy>
  <cp:revision>21</cp:revision>
  <dcterms:created xsi:type="dcterms:W3CDTF">2015-01-16T12:45:04Z</dcterms:created>
  <dcterms:modified xsi:type="dcterms:W3CDTF">2015-09-15T05:24:46Z</dcterms:modified>
</cp:coreProperties>
</file>